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90599" r:id="rId1"/>
  </p:sldMasterIdLst>
  <p:notesMasterIdLst>
    <p:notesMasterId r:id="rId66"/>
  </p:notesMasterIdLst>
  <p:handoutMasterIdLst>
    <p:handoutMasterId r:id="rId67"/>
  </p:handoutMasterIdLst>
  <p:sldIdLst>
    <p:sldId id="3216" r:id="rId2"/>
    <p:sldId id="4409" r:id="rId3"/>
    <p:sldId id="4422" r:id="rId4"/>
    <p:sldId id="4423" r:id="rId5"/>
    <p:sldId id="1792" r:id="rId6"/>
    <p:sldId id="4406" r:id="rId7"/>
    <p:sldId id="4408" r:id="rId8"/>
    <p:sldId id="4407" r:id="rId9"/>
    <p:sldId id="2794" r:id="rId10"/>
    <p:sldId id="3165" r:id="rId11"/>
    <p:sldId id="3180" r:id="rId12"/>
    <p:sldId id="3225" r:id="rId13"/>
    <p:sldId id="3181" r:id="rId14"/>
    <p:sldId id="3183" r:id="rId15"/>
    <p:sldId id="3182" r:id="rId16"/>
    <p:sldId id="4410" r:id="rId17"/>
    <p:sldId id="4412" r:id="rId18"/>
    <p:sldId id="4413" r:id="rId19"/>
    <p:sldId id="4414" r:id="rId20"/>
    <p:sldId id="4415" r:id="rId21"/>
    <p:sldId id="4418" r:id="rId22"/>
    <p:sldId id="4419" r:id="rId23"/>
    <p:sldId id="4428" r:id="rId24"/>
    <p:sldId id="4429" r:id="rId25"/>
    <p:sldId id="4421" r:id="rId26"/>
    <p:sldId id="3932" r:id="rId27"/>
    <p:sldId id="4333" r:id="rId28"/>
    <p:sldId id="4424" r:id="rId29"/>
    <p:sldId id="4430" r:id="rId30"/>
    <p:sldId id="4426" r:id="rId31"/>
    <p:sldId id="4334" r:id="rId32"/>
    <p:sldId id="4432" r:id="rId33"/>
    <p:sldId id="4321" r:id="rId34"/>
    <p:sldId id="4431" r:id="rId35"/>
    <p:sldId id="3886" r:id="rId36"/>
    <p:sldId id="1507" r:id="rId37"/>
    <p:sldId id="4416" r:id="rId38"/>
    <p:sldId id="4433" r:id="rId39"/>
    <p:sldId id="3297" r:id="rId40"/>
    <p:sldId id="4420" r:id="rId41"/>
    <p:sldId id="4435" r:id="rId42"/>
    <p:sldId id="4441" r:id="rId43"/>
    <p:sldId id="4125" r:id="rId44"/>
    <p:sldId id="4404" r:id="rId45"/>
    <p:sldId id="4284" r:id="rId46"/>
    <p:sldId id="4106" r:id="rId47"/>
    <p:sldId id="4458" r:id="rId48"/>
    <p:sldId id="4455" r:id="rId49"/>
    <p:sldId id="4456" r:id="rId50"/>
    <p:sldId id="4444" r:id="rId51"/>
    <p:sldId id="3614" r:id="rId52"/>
    <p:sldId id="4294" r:id="rId53"/>
    <p:sldId id="4306" r:id="rId54"/>
    <p:sldId id="3895" r:id="rId55"/>
    <p:sldId id="4457" r:id="rId56"/>
    <p:sldId id="4459" r:id="rId57"/>
    <p:sldId id="4460" r:id="rId58"/>
    <p:sldId id="4461" r:id="rId59"/>
    <p:sldId id="4462" r:id="rId60"/>
    <p:sldId id="4464" r:id="rId61"/>
    <p:sldId id="4101" r:id="rId62"/>
    <p:sldId id="4465" r:id="rId63"/>
    <p:sldId id="4463" r:id="rId64"/>
    <p:sldId id="4466" r:id="rId65"/>
  </p:sldIdLst>
  <p:sldSz cx="12192000" cy="6858000"/>
  <p:notesSz cx="6877050" cy="965358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orient="horz" pos="323">
          <p15:clr>
            <a:srgbClr val="A4A3A4"/>
          </p15:clr>
        </p15:guide>
        <p15:guide id="3" orient="horz" pos="3888">
          <p15:clr>
            <a:srgbClr val="A4A3A4"/>
          </p15:clr>
        </p15:guide>
        <p15:guide id="4" orient="horz" pos="659">
          <p15:clr>
            <a:srgbClr val="A4A3A4"/>
          </p15:clr>
        </p15:guide>
        <p15:guide id="5" orient="horz" pos="1344">
          <p15:clr>
            <a:srgbClr val="A4A3A4"/>
          </p15:clr>
        </p15:guide>
        <p15:guide id="6" pos="7424">
          <p15:clr>
            <a:srgbClr val="A4A3A4"/>
          </p15:clr>
        </p15:guide>
        <p15:guide id="7" pos="256">
          <p15:clr>
            <a:srgbClr val="A4A3A4"/>
          </p15:clr>
        </p15:guide>
        <p15:guide id="8" pos="6016">
          <p15:clr>
            <a:srgbClr val="A4A3A4"/>
          </p15:clr>
        </p15:guide>
        <p15:guide id="9">
          <p15:clr>
            <a:srgbClr val="A4A3A4"/>
          </p15:clr>
        </p15:guide>
        <p15:guide id="10" pos="3915">
          <p15:clr>
            <a:srgbClr val="A4A3A4"/>
          </p15:clr>
        </p15:guide>
        <p15:guide id="11" pos="3767">
          <p15:clr>
            <a:srgbClr val="A4A3A4"/>
          </p15:clr>
        </p15:guide>
      </p15:sldGuideLst>
    </p:ext>
    <p:ext uri="{2D200454-40CA-4A62-9FC3-DE9A4176ACB9}">
      <p15:notesGuideLst xmlns:p15="http://schemas.microsoft.com/office/powerpoint/2012/main">
        <p15:guide id="1" orient="horz" pos="3041">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800080"/>
    <a:srgbClr val="31534C"/>
    <a:srgbClr val="4B0082"/>
    <a:srgbClr val="2084D9"/>
    <a:srgbClr val="1E00AA"/>
    <a:srgbClr val="B7B1A9"/>
    <a:srgbClr val="CC6600"/>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436" autoAdjust="0"/>
  </p:normalViewPr>
  <p:slideViewPr>
    <p:cSldViewPr>
      <p:cViewPr varScale="1">
        <p:scale>
          <a:sx n="69" d="100"/>
          <a:sy n="69" d="100"/>
        </p:scale>
        <p:origin x="77" y="163"/>
      </p:cViewPr>
      <p:guideLst>
        <p:guide orient="horz" pos="2160"/>
        <p:guide orient="horz" pos="323"/>
        <p:guide orient="horz" pos="3888"/>
        <p:guide orient="horz" pos="659"/>
        <p:guide orient="horz" pos="1344"/>
        <p:guide pos="7424"/>
        <p:guide pos="256"/>
        <p:guide pos="6016"/>
        <p:guide/>
        <p:guide pos="3915"/>
        <p:guide pos="37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96"/>
      </p:cViewPr>
      <p:guideLst>
        <p:guide orient="horz" pos="3041"/>
        <p:guide pos="216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3530CB-5F1B-40E8-8289-25B9631DF87E}"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IN"/>
        </a:p>
      </dgm:t>
    </dgm:pt>
    <dgm:pt modelId="{5CA9F569-C9FE-4C27-AAA1-419D73F52602}">
      <dgm:prSet phldrT="[Text]"/>
      <dgm:spPr>
        <a:noFill/>
      </dgm:spPr>
      <dgm:t>
        <a:bodyPr/>
        <a:lstStyle/>
        <a:p>
          <a:r>
            <a:rPr lang="en-US" dirty="0">
              <a:latin typeface="Arial" panose="020B0604020202020204" pitchFamily="34" charset="0"/>
              <a:cs typeface="Arial" panose="020B0604020202020204" pitchFamily="34" charset="0"/>
            </a:rPr>
            <a:t>Vision:  Human education for a humane society</a:t>
          </a:r>
          <a:endParaRPr lang="en-IN" b="1" dirty="0">
            <a:latin typeface="Arial" panose="020B0604020202020204" pitchFamily="34" charset="0"/>
            <a:cs typeface="Arial" panose="020B0604020202020204" pitchFamily="34" charset="0"/>
          </a:endParaRPr>
        </a:p>
      </dgm:t>
    </dgm:pt>
    <dgm:pt modelId="{351BAB89-462D-4147-8D52-CAD21EABC8EA}" type="parTrans" cxnId="{66A5136A-B485-4992-B1D4-6D11C814B3BA}">
      <dgm:prSet/>
      <dgm:spPr/>
      <dgm:t>
        <a:bodyPr/>
        <a:lstStyle/>
        <a:p>
          <a:endParaRPr lang="en-IN">
            <a:latin typeface="Arial" panose="020B0604020202020204" pitchFamily="34" charset="0"/>
            <a:cs typeface="Arial" panose="020B0604020202020204" pitchFamily="34" charset="0"/>
          </a:endParaRPr>
        </a:p>
      </dgm:t>
    </dgm:pt>
    <dgm:pt modelId="{B742A0DC-A39A-40BC-AAC3-9B05E4CA44A4}" type="sibTrans" cxnId="{66A5136A-B485-4992-B1D4-6D11C814B3BA}">
      <dgm:prSet/>
      <dgm:spPr/>
      <dgm:t>
        <a:bodyPr/>
        <a:lstStyle/>
        <a:p>
          <a:endParaRPr lang="en-IN">
            <a:latin typeface="Arial" panose="020B0604020202020204" pitchFamily="34" charset="0"/>
            <a:cs typeface="Arial" panose="020B0604020202020204" pitchFamily="34" charset="0"/>
          </a:endParaRPr>
        </a:p>
      </dgm:t>
    </dgm:pt>
    <dgm:pt modelId="{0B26BB0D-8453-4836-905E-828791FA2FD3}">
      <dgm:prSet/>
      <dgm:spPr>
        <a:noFill/>
      </dgm:spPr>
      <dgm:t>
        <a:bodyPr/>
        <a:lstStyle/>
        <a:p>
          <a:r>
            <a:rPr lang="en-US" dirty="0">
              <a:latin typeface="Arial" panose="020B0604020202020204" pitchFamily="34" charset="0"/>
              <a:cs typeface="Arial" panose="020B0604020202020204" pitchFamily="34" charset="0"/>
            </a:rPr>
            <a:t>Volume:</a:t>
          </a:r>
          <a:r>
            <a:rPr lang="en-US" b="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37 </a:t>
          </a:r>
          <a:r>
            <a:rPr lang="en-US" b="0" dirty="0">
              <a:latin typeface="Arial" panose="020B0604020202020204" pitchFamily="34" charset="0"/>
              <a:cs typeface="Arial" panose="020B0604020202020204" pitchFamily="34" charset="0"/>
            </a:rPr>
            <a:t>promising institutions, </a:t>
          </a:r>
          <a:r>
            <a:rPr lang="en-IN" b="1" dirty="0">
              <a:highlight>
                <a:srgbClr val="FFFF00"/>
              </a:highlight>
              <a:latin typeface="Arial" panose="020B0604020202020204" pitchFamily="34" charset="0"/>
              <a:cs typeface="Arial" panose="020B0604020202020204" pitchFamily="34" charset="0"/>
            </a:rPr>
            <a:t>90,000 faculty</a:t>
          </a:r>
          <a:r>
            <a:rPr lang="en-IN" b="0" dirty="0">
              <a:latin typeface="Arial" panose="020B0604020202020204" pitchFamily="34" charset="0"/>
              <a:cs typeface="Arial" panose="020B0604020202020204" pitchFamily="34" charset="0"/>
            </a:rPr>
            <a:t>, </a:t>
          </a:r>
          <a:r>
            <a:rPr lang="en-IN" b="1" dirty="0">
              <a:highlight>
                <a:srgbClr val="FFFF00"/>
              </a:highlight>
              <a:latin typeface="Arial" panose="020B0604020202020204" pitchFamily="34" charset="0"/>
              <a:cs typeface="Arial" panose="020B0604020202020204" pitchFamily="34" charset="0"/>
            </a:rPr>
            <a:t>7-9 lakh students/year</a:t>
          </a:r>
          <a:endParaRPr lang="en-IN" b="0" dirty="0">
            <a:highlight>
              <a:srgbClr val="FFFF00"/>
            </a:highlight>
            <a:latin typeface="Arial" panose="020B0604020202020204" pitchFamily="34" charset="0"/>
            <a:cs typeface="Arial" panose="020B0604020202020204" pitchFamily="34" charset="0"/>
          </a:endParaRPr>
        </a:p>
      </dgm:t>
    </dgm:pt>
    <dgm:pt modelId="{0A438DD2-613C-4DC1-A8B1-311157FF7EDD}" type="parTrans" cxnId="{9DD6B34F-F232-42E0-9309-8C32DB4EC3C2}">
      <dgm:prSet/>
      <dgm:spPr/>
      <dgm:t>
        <a:bodyPr/>
        <a:lstStyle/>
        <a:p>
          <a:endParaRPr lang="en-IN">
            <a:latin typeface="Arial" panose="020B0604020202020204" pitchFamily="34" charset="0"/>
            <a:cs typeface="Arial" panose="020B0604020202020204" pitchFamily="34" charset="0"/>
          </a:endParaRPr>
        </a:p>
      </dgm:t>
    </dgm:pt>
    <dgm:pt modelId="{5E1BD097-13F3-4E7B-A97F-C3549D0771EA}" type="sibTrans" cxnId="{9DD6B34F-F232-42E0-9309-8C32DB4EC3C2}">
      <dgm:prSet/>
      <dgm:spPr/>
      <dgm:t>
        <a:bodyPr/>
        <a:lstStyle/>
        <a:p>
          <a:endParaRPr lang="en-IN">
            <a:latin typeface="Arial" panose="020B0604020202020204" pitchFamily="34" charset="0"/>
            <a:cs typeface="Arial" panose="020B0604020202020204" pitchFamily="34" charset="0"/>
          </a:endParaRPr>
        </a:p>
      </dgm:t>
    </dgm:pt>
    <dgm:pt modelId="{BC44733C-D39E-404C-9A30-FA680EA77D25}">
      <dgm:prSet/>
      <dgm:spPr>
        <a:noFill/>
      </dgm:spPr>
      <dgm:t>
        <a:bodyPr/>
        <a:lstStyle/>
        <a:p>
          <a:r>
            <a:rPr lang="en-US" dirty="0">
              <a:latin typeface="Arial" panose="020B0604020202020204" pitchFamily="34" charset="0"/>
              <a:cs typeface="Arial" panose="020B0604020202020204" pitchFamily="34" charset="0"/>
            </a:rPr>
            <a:t>Interest: </a:t>
          </a:r>
          <a:r>
            <a:rPr lang="en-US" b="1" dirty="0">
              <a:latin typeface="Arial" panose="020B0604020202020204" pitchFamily="34" charset="0"/>
              <a:cs typeface="Arial" panose="020B0604020202020204" pitchFamily="34" charset="0"/>
            </a:rPr>
            <a:t>240</a:t>
          </a:r>
          <a:r>
            <a:rPr lang="en-US" b="1" dirty="0">
              <a:solidFill>
                <a:schemeClr val="tx1"/>
              </a:solidFill>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universities appoint UCs, UHV courses at </a:t>
          </a:r>
          <a:r>
            <a:rPr lang="en-US" b="1" dirty="0">
              <a:highlight>
                <a:srgbClr val="FFFF00"/>
              </a:highlight>
              <a:latin typeface="Arial" panose="020B0604020202020204" pitchFamily="34" charset="0"/>
              <a:cs typeface="Arial" panose="020B0604020202020204" pitchFamily="34" charset="0"/>
            </a:rPr>
            <a:t>4000+ institutions</a:t>
          </a:r>
          <a:endParaRPr lang="en-IN" b="1" dirty="0">
            <a:highlight>
              <a:srgbClr val="FFFF00"/>
            </a:highlight>
            <a:latin typeface="Arial" panose="020B0604020202020204" pitchFamily="34" charset="0"/>
            <a:cs typeface="Arial" panose="020B0604020202020204" pitchFamily="34" charset="0"/>
          </a:endParaRPr>
        </a:p>
      </dgm:t>
    </dgm:pt>
    <dgm:pt modelId="{D54D0834-BB99-4E4B-8D21-45F691B0BDBB}" type="parTrans" cxnId="{AF49788A-2C1A-40D0-8859-1BCCD412EDFC}">
      <dgm:prSet/>
      <dgm:spPr/>
      <dgm:t>
        <a:bodyPr/>
        <a:lstStyle/>
        <a:p>
          <a:endParaRPr lang="en-IN">
            <a:latin typeface="Arial" panose="020B0604020202020204" pitchFamily="34" charset="0"/>
            <a:cs typeface="Arial" panose="020B0604020202020204" pitchFamily="34" charset="0"/>
          </a:endParaRPr>
        </a:p>
      </dgm:t>
    </dgm:pt>
    <dgm:pt modelId="{899FDE06-91E2-4C0F-82C8-71BE369AE9E3}" type="sibTrans" cxnId="{AF49788A-2C1A-40D0-8859-1BCCD412EDFC}">
      <dgm:prSet/>
      <dgm:spPr/>
      <dgm:t>
        <a:bodyPr/>
        <a:lstStyle/>
        <a:p>
          <a:endParaRPr lang="en-IN">
            <a:latin typeface="Arial" panose="020B0604020202020204" pitchFamily="34" charset="0"/>
            <a:cs typeface="Arial" panose="020B0604020202020204" pitchFamily="34" charset="0"/>
          </a:endParaRPr>
        </a:p>
      </dgm:t>
    </dgm:pt>
    <dgm:pt modelId="{0B4F16FD-B751-4723-9403-D037509F6F6D}">
      <dgm:prSet phldrT="[Text]"/>
      <dgm:spPr>
        <a:noFill/>
      </dgm:spPr>
      <dgm:t>
        <a:bodyPr/>
        <a:lstStyle/>
        <a:p>
          <a:r>
            <a:rPr lang="en-US" dirty="0">
              <a:latin typeface="Arial" panose="020B0604020202020204" pitchFamily="34" charset="0"/>
              <a:cs typeface="Arial" panose="020B0604020202020204" pitchFamily="34" charset="0"/>
            </a:rPr>
            <a:t>Developed: </a:t>
          </a:r>
          <a:r>
            <a:rPr lang="en-US" b="1" dirty="0">
              <a:latin typeface="Arial" panose="020B0604020202020204" pitchFamily="34" charset="0"/>
              <a:cs typeface="Arial" panose="020B0604020202020204" pitchFamily="34" charset="0"/>
            </a:rPr>
            <a:t>16 </a:t>
          </a:r>
          <a:r>
            <a:rPr lang="en-US" b="0" dirty="0">
              <a:latin typeface="Arial" panose="020B0604020202020204" pitchFamily="34" charset="0"/>
              <a:cs typeface="Arial" panose="020B0604020202020204" pitchFamily="34" charset="0"/>
            </a:rPr>
            <a:t>books</a:t>
          </a:r>
          <a:r>
            <a:rPr lang="en-US" b="1" dirty="0">
              <a:latin typeface="Arial" panose="020B0604020202020204" pitchFamily="34" charset="0"/>
              <a:cs typeface="Arial" panose="020B0604020202020204" pitchFamily="34" charset="0"/>
            </a:rPr>
            <a:t>, 8 </a:t>
          </a:r>
          <a:r>
            <a:rPr lang="en-US" b="0" dirty="0">
              <a:latin typeface="Arial" panose="020B0604020202020204" pitchFamily="34" charset="0"/>
              <a:cs typeface="Arial" panose="020B0604020202020204" pitchFamily="34" charset="0"/>
            </a:rPr>
            <a:t>courses for Students</a:t>
          </a:r>
          <a:r>
            <a:rPr lang="en-US" b="1" dirty="0">
              <a:latin typeface="Arial" panose="020B0604020202020204" pitchFamily="34" charset="0"/>
              <a:cs typeface="Arial" panose="020B0604020202020204" pitchFamily="34" charset="0"/>
            </a:rPr>
            <a:t>, 12 </a:t>
          </a:r>
          <a:r>
            <a:rPr lang="en-US" b="0" dirty="0">
              <a:latin typeface="Arial" panose="020B0604020202020204" pitchFamily="34" charset="0"/>
              <a:cs typeface="Arial" panose="020B0604020202020204" pitchFamily="34" charset="0"/>
            </a:rPr>
            <a:t>types of FDPs</a:t>
          </a:r>
          <a:endParaRPr lang="en-IN" b="0" dirty="0">
            <a:latin typeface="Arial" panose="020B0604020202020204" pitchFamily="34" charset="0"/>
            <a:cs typeface="Arial" panose="020B0604020202020204" pitchFamily="34" charset="0"/>
          </a:endParaRPr>
        </a:p>
      </dgm:t>
    </dgm:pt>
    <dgm:pt modelId="{A4C6925E-8C00-4AF6-A396-E9B671A5975D}" type="parTrans" cxnId="{94EC4EA7-C336-440B-B860-784C012E5F58}">
      <dgm:prSet/>
      <dgm:spPr/>
      <dgm:t>
        <a:bodyPr/>
        <a:lstStyle/>
        <a:p>
          <a:endParaRPr lang="en-IN">
            <a:latin typeface="Arial" panose="020B0604020202020204" pitchFamily="34" charset="0"/>
            <a:cs typeface="Arial" panose="020B0604020202020204" pitchFamily="34" charset="0"/>
          </a:endParaRPr>
        </a:p>
      </dgm:t>
    </dgm:pt>
    <dgm:pt modelId="{46832F6C-E091-43EE-B126-797E9AE91348}" type="sibTrans" cxnId="{94EC4EA7-C336-440B-B860-784C012E5F58}">
      <dgm:prSet/>
      <dgm:spPr/>
      <dgm:t>
        <a:bodyPr/>
        <a:lstStyle/>
        <a:p>
          <a:endParaRPr lang="en-IN">
            <a:latin typeface="Arial" panose="020B0604020202020204" pitchFamily="34" charset="0"/>
            <a:cs typeface="Arial" panose="020B0604020202020204" pitchFamily="34" charset="0"/>
          </a:endParaRPr>
        </a:p>
      </dgm:t>
    </dgm:pt>
    <dgm:pt modelId="{3FBCBAF1-A946-4937-BA16-94A6830DD1A2}">
      <dgm:prSet phldrT="[Text]"/>
      <dgm:spPr>
        <a:noFill/>
      </dgm:spPr>
      <dgm:t>
        <a:bodyPr/>
        <a:lstStyle/>
        <a:p>
          <a:r>
            <a:rPr lang="en-US" b="0" dirty="0">
              <a:solidFill>
                <a:schemeClr val="tx1"/>
              </a:solidFill>
              <a:latin typeface="Arial" panose="020B0604020202020204" pitchFamily="34" charset="0"/>
              <a:cs typeface="Arial" panose="020B0604020202020204" pitchFamily="34" charset="0"/>
            </a:rPr>
            <a:t>Conducted: </a:t>
          </a:r>
          <a:r>
            <a:rPr lang="en-US" b="1" dirty="0">
              <a:solidFill>
                <a:schemeClr val="tx1"/>
              </a:solidFill>
              <a:latin typeface="Arial" panose="020B0604020202020204" pitchFamily="34" charset="0"/>
              <a:cs typeface="Arial" panose="020B0604020202020204" pitchFamily="34" charset="0"/>
            </a:rPr>
            <a:t>900+</a:t>
          </a:r>
          <a:r>
            <a:rPr lang="en-US" b="0" dirty="0">
              <a:solidFill>
                <a:schemeClr val="tx1"/>
              </a:solidFill>
              <a:latin typeface="Arial" panose="020B0604020202020204" pitchFamily="34" charset="0"/>
              <a:cs typeface="Arial" panose="020B0604020202020204" pitchFamily="34" charset="0"/>
            </a:rPr>
            <a:t> FDPs, Face-to-face FDPs </a:t>
          </a:r>
          <a:r>
            <a:rPr lang="en-IN" b="0" dirty="0">
              <a:solidFill>
                <a:schemeClr val="tx1"/>
              </a:solidFill>
              <a:latin typeface="Arial" panose="020B0604020202020204" pitchFamily="34" charset="0"/>
              <a:cs typeface="Arial" panose="020B0604020202020204" pitchFamily="34" charset="0"/>
            </a:rPr>
            <a:t>in ‘</a:t>
          </a:r>
          <a:r>
            <a:rPr lang="en-US" b="0" dirty="0">
              <a:solidFill>
                <a:schemeClr val="tx1"/>
              </a:solidFill>
              <a:latin typeface="Arial" panose="020B0604020202020204" pitchFamily="34" charset="0"/>
              <a:cs typeface="Arial" panose="020B0604020202020204" pitchFamily="34" charset="0"/>
            </a:rPr>
            <a:t>22-25: </a:t>
          </a:r>
          <a:r>
            <a:rPr lang="en-US" b="1" dirty="0">
              <a:solidFill>
                <a:schemeClr val="tx1"/>
              </a:solidFill>
              <a:latin typeface="Arial" panose="020B0604020202020204" pitchFamily="34" charset="0"/>
              <a:cs typeface="Arial" panose="020B0604020202020204" pitchFamily="34" charset="0"/>
            </a:rPr>
            <a:t>298</a:t>
          </a:r>
          <a:endParaRPr lang="en-IN" b="1" dirty="0">
            <a:latin typeface="Arial" panose="020B0604020202020204" pitchFamily="34" charset="0"/>
            <a:cs typeface="Arial" panose="020B0604020202020204" pitchFamily="34" charset="0"/>
          </a:endParaRPr>
        </a:p>
      </dgm:t>
    </dgm:pt>
    <dgm:pt modelId="{77A053D3-4034-4885-AF89-853F99BB2BF3}" type="parTrans" cxnId="{C888626D-6700-4CB6-86F8-E1E352038731}">
      <dgm:prSet/>
      <dgm:spPr/>
      <dgm:t>
        <a:bodyPr/>
        <a:lstStyle/>
        <a:p>
          <a:endParaRPr lang="en-IN">
            <a:latin typeface="Arial" panose="020B0604020202020204" pitchFamily="34" charset="0"/>
            <a:cs typeface="Arial" panose="020B0604020202020204" pitchFamily="34" charset="0"/>
          </a:endParaRPr>
        </a:p>
      </dgm:t>
    </dgm:pt>
    <dgm:pt modelId="{4ACCEDDF-C745-4595-AF86-FA122C8B41AB}" type="sibTrans" cxnId="{C888626D-6700-4CB6-86F8-E1E352038731}">
      <dgm:prSet/>
      <dgm:spPr/>
      <dgm:t>
        <a:bodyPr/>
        <a:lstStyle/>
        <a:p>
          <a:endParaRPr lang="en-IN">
            <a:latin typeface="Arial" panose="020B0604020202020204" pitchFamily="34" charset="0"/>
            <a:cs typeface="Arial" panose="020B0604020202020204" pitchFamily="34" charset="0"/>
          </a:endParaRPr>
        </a:p>
      </dgm:t>
    </dgm:pt>
    <dgm:pt modelId="{CD062309-121B-4E1E-9FB1-59E776490747}">
      <dgm:prSet phldrT="[Text]"/>
      <dgm:spPr>
        <a:noFill/>
      </dgm:spPr>
      <dgm:t>
        <a:bodyPr/>
        <a:lstStyle/>
        <a:p>
          <a:r>
            <a:rPr lang="en-US" dirty="0">
              <a:latin typeface="Arial" panose="020B0604020202020204" pitchFamily="34" charset="0"/>
              <a:cs typeface="Arial" panose="020B0604020202020204" pitchFamily="34" charset="0"/>
            </a:rPr>
            <a:t>Process: Self-exploration</a:t>
          </a:r>
          <a:endParaRPr lang="en-IN" dirty="0">
            <a:latin typeface="Arial" panose="020B0604020202020204" pitchFamily="34" charset="0"/>
            <a:cs typeface="Arial" panose="020B0604020202020204" pitchFamily="34" charset="0"/>
          </a:endParaRPr>
        </a:p>
      </dgm:t>
    </dgm:pt>
    <dgm:pt modelId="{EF3153B2-D92F-4439-9D5D-71149F9A1FF2}" type="sibTrans" cxnId="{40BACF54-E892-4D8A-A94E-923167D6CD2A}">
      <dgm:prSet/>
      <dgm:spPr/>
      <dgm:t>
        <a:bodyPr/>
        <a:lstStyle/>
        <a:p>
          <a:endParaRPr lang="en-IN">
            <a:latin typeface="Arial" panose="020B0604020202020204" pitchFamily="34" charset="0"/>
            <a:cs typeface="Arial" panose="020B0604020202020204" pitchFamily="34" charset="0"/>
          </a:endParaRPr>
        </a:p>
      </dgm:t>
    </dgm:pt>
    <dgm:pt modelId="{8ED2398E-8AEE-4C46-BDF7-7CA8951A7CA9}" type="parTrans" cxnId="{40BACF54-E892-4D8A-A94E-923167D6CD2A}">
      <dgm:prSet/>
      <dgm:spPr/>
      <dgm:t>
        <a:bodyPr/>
        <a:lstStyle/>
        <a:p>
          <a:endParaRPr lang="en-IN">
            <a:latin typeface="Arial" panose="020B0604020202020204" pitchFamily="34" charset="0"/>
            <a:cs typeface="Arial" panose="020B0604020202020204" pitchFamily="34" charset="0"/>
          </a:endParaRPr>
        </a:p>
      </dgm:t>
    </dgm:pt>
    <dgm:pt modelId="{51991E41-F9BD-41CB-9511-B1325F7237CD}">
      <dgm:prSet/>
      <dgm:spPr>
        <a:noFill/>
      </dgm:spPr>
      <dgm:t>
        <a:bodyPr/>
        <a:lstStyle/>
        <a:p>
          <a:r>
            <a:rPr lang="en-US" b="1" dirty="0">
              <a:highlight>
                <a:srgbClr val="FFFF00"/>
              </a:highlight>
              <a:latin typeface="Arial" panose="020B0604020202020204" pitchFamily="34" charset="0"/>
              <a:cs typeface="Arial" panose="020B0604020202020204" pitchFamily="34" charset="0"/>
            </a:rPr>
            <a:t>UHV Team – </a:t>
          </a:r>
          <a:r>
            <a:rPr lang="en-US" dirty="0">
              <a:highlight>
                <a:srgbClr val="FFFF00"/>
              </a:highlight>
              <a:latin typeface="Arial" panose="020B0604020202020204" pitchFamily="34" charset="0"/>
              <a:cs typeface="Arial" panose="020B0604020202020204" pitchFamily="34" charset="0"/>
            </a:rPr>
            <a:t>Network of volunteers (</a:t>
          </a:r>
          <a:r>
            <a:rPr lang="en-US" b="1" dirty="0">
              <a:highlight>
                <a:srgbClr val="FFFF00"/>
              </a:highlight>
              <a:latin typeface="Arial" panose="020B0604020202020204" pitchFamily="34" charset="0"/>
              <a:cs typeface="Arial" panose="020B0604020202020204" pitchFamily="34" charset="0"/>
            </a:rPr>
            <a:t>honorary, pro-bono</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500+</a:t>
          </a:r>
          <a:endParaRPr lang="en-IN" b="0" dirty="0">
            <a:latin typeface="Arial" panose="020B0604020202020204" pitchFamily="34" charset="0"/>
            <a:cs typeface="Arial" panose="020B0604020202020204" pitchFamily="34" charset="0"/>
          </a:endParaRPr>
        </a:p>
      </dgm:t>
    </dgm:pt>
    <dgm:pt modelId="{E267EFD4-1D4B-4008-A777-4B79C7B01F9D}" type="parTrans" cxnId="{92723B05-99C8-4C11-94FA-D0D1E3797CAA}">
      <dgm:prSet/>
      <dgm:spPr/>
      <dgm:t>
        <a:bodyPr/>
        <a:lstStyle/>
        <a:p>
          <a:endParaRPr lang="en-IN"/>
        </a:p>
      </dgm:t>
    </dgm:pt>
    <dgm:pt modelId="{38A74712-783A-4C95-8FA3-AF9EDAD94AD3}" type="sibTrans" cxnId="{92723B05-99C8-4C11-94FA-D0D1E3797CAA}">
      <dgm:prSet/>
      <dgm:spPr/>
      <dgm:t>
        <a:bodyPr/>
        <a:lstStyle/>
        <a:p>
          <a:endParaRPr lang="en-IN"/>
        </a:p>
      </dgm:t>
    </dgm:pt>
    <dgm:pt modelId="{440475B1-3E0E-40CA-B969-EE054193196E}" type="pres">
      <dgm:prSet presAssocID="{463530CB-5F1B-40E8-8289-25B9631DF87E}" presName="Name0" presStyleCnt="0">
        <dgm:presLayoutVars>
          <dgm:chMax val="7"/>
          <dgm:chPref val="7"/>
          <dgm:dir/>
        </dgm:presLayoutVars>
      </dgm:prSet>
      <dgm:spPr/>
    </dgm:pt>
    <dgm:pt modelId="{F13A8A83-2609-4F91-B8C0-79FC6F9452E1}" type="pres">
      <dgm:prSet presAssocID="{463530CB-5F1B-40E8-8289-25B9631DF87E}" presName="Name1" presStyleCnt="0"/>
      <dgm:spPr/>
    </dgm:pt>
    <dgm:pt modelId="{4AB5B96F-0816-461F-BF17-71F919FC483F}" type="pres">
      <dgm:prSet presAssocID="{463530CB-5F1B-40E8-8289-25B9631DF87E}" presName="cycle" presStyleCnt="0"/>
      <dgm:spPr/>
    </dgm:pt>
    <dgm:pt modelId="{2506F806-B435-4FEB-B837-C7514BDDF48F}" type="pres">
      <dgm:prSet presAssocID="{463530CB-5F1B-40E8-8289-25B9631DF87E}" presName="srcNode" presStyleLbl="node1" presStyleIdx="0" presStyleCnt="7"/>
      <dgm:spPr/>
    </dgm:pt>
    <dgm:pt modelId="{56441550-8732-436B-8F90-34BF1E2BF988}" type="pres">
      <dgm:prSet presAssocID="{463530CB-5F1B-40E8-8289-25B9631DF87E}" presName="conn" presStyleLbl="parChTrans1D2" presStyleIdx="0" presStyleCnt="1"/>
      <dgm:spPr/>
    </dgm:pt>
    <dgm:pt modelId="{8DCE3FDF-4F93-4E8A-A142-6695541B6B30}" type="pres">
      <dgm:prSet presAssocID="{463530CB-5F1B-40E8-8289-25B9631DF87E}" presName="extraNode" presStyleLbl="node1" presStyleIdx="0" presStyleCnt="7"/>
      <dgm:spPr/>
    </dgm:pt>
    <dgm:pt modelId="{D4FF0DAE-477C-4D5C-BCAA-8A0CD2B6F357}" type="pres">
      <dgm:prSet presAssocID="{463530CB-5F1B-40E8-8289-25B9631DF87E}" presName="dstNode" presStyleLbl="node1" presStyleIdx="0" presStyleCnt="7"/>
      <dgm:spPr/>
    </dgm:pt>
    <dgm:pt modelId="{735DE730-D11B-4515-9C31-10A5FCC9A9D5}" type="pres">
      <dgm:prSet presAssocID="{5CA9F569-C9FE-4C27-AAA1-419D73F52602}" presName="text_1" presStyleLbl="node1" presStyleIdx="0" presStyleCnt="7">
        <dgm:presLayoutVars>
          <dgm:bulletEnabled val="1"/>
        </dgm:presLayoutVars>
      </dgm:prSet>
      <dgm:spPr/>
    </dgm:pt>
    <dgm:pt modelId="{332E9349-9BE5-4F53-9407-EA92601D6E49}" type="pres">
      <dgm:prSet presAssocID="{5CA9F569-C9FE-4C27-AAA1-419D73F52602}" presName="accent_1" presStyleCnt="0"/>
      <dgm:spPr/>
    </dgm:pt>
    <dgm:pt modelId="{EBEB8ADA-AFCA-4B28-A8D7-D22309FF25BB}" type="pres">
      <dgm:prSet presAssocID="{5CA9F569-C9FE-4C27-AAA1-419D73F52602}" presName="accentRepeatNode" presStyleLbl="solidFgAcc1" presStyleIdx="0" presStyleCnt="7"/>
      <dgm:spPr>
        <a:pattFill prst="pct75">
          <a:fgClr>
            <a:srgbClr val="E6CB94"/>
          </a:fgClr>
          <a:bgClr>
            <a:schemeClr val="bg1"/>
          </a:bgClr>
        </a:pattFill>
        <a:ln>
          <a:solidFill>
            <a:srgbClr val="AB6539"/>
          </a:solidFill>
        </a:ln>
      </dgm:spPr>
    </dgm:pt>
    <dgm:pt modelId="{A7FFD62E-EDD1-4A74-961B-F9A1F2E66ADD}" type="pres">
      <dgm:prSet presAssocID="{CD062309-121B-4E1E-9FB1-59E776490747}" presName="text_2" presStyleLbl="node1" presStyleIdx="1" presStyleCnt="7">
        <dgm:presLayoutVars>
          <dgm:bulletEnabled val="1"/>
        </dgm:presLayoutVars>
      </dgm:prSet>
      <dgm:spPr/>
    </dgm:pt>
    <dgm:pt modelId="{CB05397C-3172-4D1A-ADA6-169DD28B828E}" type="pres">
      <dgm:prSet presAssocID="{CD062309-121B-4E1E-9FB1-59E776490747}" presName="accent_2" presStyleCnt="0"/>
      <dgm:spPr/>
    </dgm:pt>
    <dgm:pt modelId="{0A6F6C7B-FEF7-4311-9E03-E1B7547C6FC6}" type="pres">
      <dgm:prSet presAssocID="{CD062309-121B-4E1E-9FB1-59E776490747}" presName="accentRepeatNode" presStyleLbl="solidFgAcc1" presStyleIdx="1" presStyleCnt="7"/>
      <dgm:spPr>
        <a:pattFill prst="pct75">
          <a:fgClr>
            <a:srgbClr val="E6CB94"/>
          </a:fgClr>
          <a:bgClr>
            <a:schemeClr val="bg1"/>
          </a:bgClr>
        </a:pattFill>
        <a:ln>
          <a:solidFill>
            <a:srgbClr val="AB6539"/>
          </a:solidFill>
        </a:ln>
      </dgm:spPr>
    </dgm:pt>
    <dgm:pt modelId="{53D292DF-8664-420D-843C-4F5DE7645457}" type="pres">
      <dgm:prSet presAssocID="{0B4F16FD-B751-4723-9403-D037509F6F6D}" presName="text_3" presStyleLbl="node1" presStyleIdx="2" presStyleCnt="7">
        <dgm:presLayoutVars>
          <dgm:bulletEnabled val="1"/>
        </dgm:presLayoutVars>
      </dgm:prSet>
      <dgm:spPr/>
    </dgm:pt>
    <dgm:pt modelId="{3C77555C-8915-4FD9-B905-283FBFE72325}" type="pres">
      <dgm:prSet presAssocID="{0B4F16FD-B751-4723-9403-D037509F6F6D}" presName="accent_3" presStyleCnt="0"/>
      <dgm:spPr/>
    </dgm:pt>
    <dgm:pt modelId="{CE7BCC4B-30BE-402C-AA56-CDBF7C3B4872}" type="pres">
      <dgm:prSet presAssocID="{0B4F16FD-B751-4723-9403-D037509F6F6D}" presName="accentRepeatNode" presStyleLbl="solidFgAcc1" presStyleIdx="2" presStyleCnt="7"/>
      <dgm:spPr>
        <a:pattFill prst="pct75">
          <a:fgClr>
            <a:srgbClr val="E6CB94"/>
          </a:fgClr>
          <a:bgClr>
            <a:schemeClr val="bg1"/>
          </a:bgClr>
        </a:pattFill>
        <a:ln>
          <a:solidFill>
            <a:srgbClr val="AB6539"/>
          </a:solidFill>
        </a:ln>
      </dgm:spPr>
    </dgm:pt>
    <dgm:pt modelId="{C4DD869E-3C5B-4899-A898-1E90EA2CA1C3}" type="pres">
      <dgm:prSet presAssocID="{3FBCBAF1-A946-4937-BA16-94A6830DD1A2}" presName="text_4" presStyleLbl="node1" presStyleIdx="3" presStyleCnt="7">
        <dgm:presLayoutVars>
          <dgm:bulletEnabled val="1"/>
        </dgm:presLayoutVars>
      </dgm:prSet>
      <dgm:spPr/>
    </dgm:pt>
    <dgm:pt modelId="{49721CBB-C03E-4F4A-B03E-55BE61CD4B08}" type="pres">
      <dgm:prSet presAssocID="{3FBCBAF1-A946-4937-BA16-94A6830DD1A2}" presName="accent_4" presStyleCnt="0"/>
      <dgm:spPr/>
    </dgm:pt>
    <dgm:pt modelId="{B96684EE-E340-4227-899A-9D03D4784538}" type="pres">
      <dgm:prSet presAssocID="{3FBCBAF1-A946-4937-BA16-94A6830DD1A2}" presName="accentRepeatNode" presStyleLbl="solidFgAcc1" presStyleIdx="3" presStyleCnt="7"/>
      <dgm:spPr>
        <a:pattFill prst="pct75">
          <a:fgClr>
            <a:srgbClr val="E6CB94"/>
          </a:fgClr>
          <a:bgClr>
            <a:schemeClr val="bg1"/>
          </a:bgClr>
        </a:pattFill>
        <a:ln>
          <a:solidFill>
            <a:srgbClr val="AB6539"/>
          </a:solidFill>
        </a:ln>
      </dgm:spPr>
    </dgm:pt>
    <dgm:pt modelId="{9E26061B-0F02-4C8C-BE88-EA823D674E1D}" type="pres">
      <dgm:prSet presAssocID="{BC44733C-D39E-404C-9A30-FA680EA77D25}" presName="text_5" presStyleLbl="node1" presStyleIdx="4" presStyleCnt="7">
        <dgm:presLayoutVars>
          <dgm:bulletEnabled val="1"/>
        </dgm:presLayoutVars>
      </dgm:prSet>
      <dgm:spPr/>
    </dgm:pt>
    <dgm:pt modelId="{C8F67802-B7F3-4E89-A166-AEFDFCE46C3C}" type="pres">
      <dgm:prSet presAssocID="{BC44733C-D39E-404C-9A30-FA680EA77D25}" presName="accent_5" presStyleCnt="0"/>
      <dgm:spPr/>
    </dgm:pt>
    <dgm:pt modelId="{21110A8F-F64F-4661-8BE8-9BF2E613E356}" type="pres">
      <dgm:prSet presAssocID="{BC44733C-D39E-404C-9A30-FA680EA77D25}" presName="accentRepeatNode" presStyleLbl="solidFgAcc1" presStyleIdx="4" presStyleCnt="7"/>
      <dgm:spPr>
        <a:pattFill prst="pct75">
          <a:fgClr>
            <a:srgbClr val="E6CB94"/>
          </a:fgClr>
          <a:bgClr>
            <a:schemeClr val="bg1"/>
          </a:bgClr>
        </a:pattFill>
        <a:ln>
          <a:solidFill>
            <a:srgbClr val="AB6539"/>
          </a:solidFill>
        </a:ln>
      </dgm:spPr>
    </dgm:pt>
    <dgm:pt modelId="{477975BF-BD7F-4299-B684-7922E55BD01F}" type="pres">
      <dgm:prSet presAssocID="{0B26BB0D-8453-4836-905E-828791FA2FD3}" presName="text_6" presStyleLbl="node1" presStyleIdx="5" presStyleCnt="7">
        <dgm:presLayoutVars>
          <dgm:bulletEnabled val="1"/>
        </dgm:presLayoutVars>
      </dgm:prSet>
      <dgm:spPr/>
    </dgm:pt>
    <dgm:pt modelId="{ADCB2854-1EA8-479B-ABAB-85A32D1E79C2}" type="pres">
      <dgm:prSet presAssocID="{0B26BB0D-8453-4836-905E-828791FA2FD3}" presName="accent_6" presStyleCnt="0"/>
      <dgm:spPr/>
    </dgm:pt>
    <dgm:pt modelId="{0CE17EE4-E160-4B9C-8DD2-1C01CA62FF65}" type="pres">
      <dgm:prSet presAssocID="{0B26BB0D-8453-4836-905E-828791FA2FD3}" presName="accentRepeatNode" presStyleLbl="solidFgAcc1" presStyleIdx="5" presStyleCnt="7"/>
      <dgm:spPr>
        <a:pattFill prst="pct75">
          <a:fgClr>
            <a:srgbClr val="E6CB94"/>
          </a:fgClr>
          <a:bgClr>
            <a:schemeClr val="bg1"/>
          </a:bgClr>
        </a:pattFill>
        <a:ln>
          <a:solidFill>
            <a:srgbClr val="AB6539"/>
          </a:solidFill>
        </a:ln>
      </dgm:spPr>
    </dgm:pt>
    <dgm:pt modelId="{648F7D2F-7BD6-4B36-A581-2F29BC425A22}" type="pres">
      <dgm:prSet presAssocID="{51991E41-F9BD-41CB-9511-B1325F7237CD}" presName="text_7" presStyleLbl="node1" presStyleIdx="6" presStyleCnt="7">
        <dgm:presLayoutVars>
          <dgm:bulletEnabled val="1"/>
        </dgm:presLayoutVars>
      </dgm:prSet>
      <dgm:spPr/>
    </dgm:pt>
    <dgm:pt modelId="{5AE1284A-33E6-4FD9-BBAB-F623DC287725}" type="pres">
      <dgm:prSet presAssocID="{51991E41-F9BD-41CB-9511-B1325F7237CD}" presName="accent_7" presStyleCnt="0"/>
      <dgm:spPr/>
    </dgm:pt>
    <dgm:pt modelId="{0148126D-E7D9-4266-87C2-46F2C4E18E78}" type="pres">
      <dgm:prSet presAssocID="{51991E41-F9BD-41CB-9511-B1325F7237CD}" presName="accentRepeatNode" presStyleLbl="solidFgAcc1" presStyleIdx="6" presStyleCnt="7"/>
      <dgm:spPr>
        <a:solidFill>
          <a:srgbClr val="E6CB94"/>
        </a:solidFill>
      </dgm:spPr>
    </dgm:pt>
  </dgm:ptLst>
  <dgm:cxnLst>
    <dgm:cxn modelId="{92723B05-99C8-4C11-94FA-D0D1E3797CAA}" srcId="{463530CB-5F1B-40E8-8289-25B9631DF87E}" destId="{51991E41-F9BD-41CB-9511-B1325F7237CD}" srcOrd="6" destOrd="0" parTransId="{E267EFD4-1D4B-4008-A777-4B79C7B01F9D}" sibTransId="{38A74712-783A-4C95-8FA3-AF9EDAD94AD3}"/>
    <dgm:cxn modelId="{67DC0D0C-3035-46B0-8728-F64D59565619}" type="presOf" srcId="{3FBCBAF1-A946-4937-BA16-94A6830DD1A2}" destId="{C4DD869E-3C5B-4899-A898-1E90EA2CA1C3}" srcOrd="0" destOrd="0" presId="urn:microsoft.com/office/officeart/2008/layout/VerticalCurvedList"/>
    <dgm:cxn modelId="{60CE0B3E-ACFA-4F71-8B34-9B9354F4AE0C}" type="presOf" srcId="{5CA9F569-C9FE-4C27-AAA1-419D73F52602}" destId="{735DE730-D11B-4515-9C31-10A5FCC9A9D5}" srcOrd="0" destOrd="0" presId="urn:microsoft.com/office/officeart/2008/layout/VerticalCurvedList"/>
    <dgm:cxn modelId="{66A5136A-B485-4992-B1D4-6D11C814B3BA}" srcId="{463530CB-5F1B-40E8-8289-25B9631DF87E}" destId="{5CA9F569-C9FE-4C27-AAA1-419D73F52602}" srcOrd="0" destOrd="0" parTransId="{351BAB89-462D-4147-8D52-CAD21EABC8EA}" sibTransId="{B742A0DC-A39A-40BC-AAC3-9B05E4CA44A4}"/>
    <dgm:cxn modelId="{7839846C-44EE-49C7-8160-014045E3FA12}" type="presOf" srcId="{0B4F16FD-B751-4723-9403-D037509F6F6D}" destId="{53D292DF-8664-420D-843C-4F5DE7645457}" srcOrd="0" destOrd="0" presId="urn:microsoft.com/office/officeart/2008/layout/VerticalCurvedList"/>
    <dgm:cxn modelId="{C888626D-6700-4CB6-86F8-E1E352038731}" srcId="{463530CB-5F1B-40E8-8289-25B9631DF87E}" destId="{3FBCBAF1-A946-4937-BA16-94A6830DD1A2}" srcOrd="3" destOrd="0" parTransId="{77A053D3-4034-4885-AF89-853F99BB2BF3}" sibTransId="{4ACCEDDF-C745-4595-AF86-FA122C8B41AB}"/>
    <dgm:cxn modelId="{9DD6B34F-F232-42E0-9309-8C32DB4EC3C2}" srcId="{463530CB-5F1B-40E8-8289-25B9631DF87E}" destId="{0B26BB0D-8453-4836-905E-828791FA2FD3}" srcOrd="5" destOrd="0" parTransId="{0A438DD2-613C-4DC1-A8B1-311157FF7EDD}" sibTransId="{5E1BD097-13F3-4E7B-A97F-C3549D0771EA}"/>
    <dgm:cxn modelId="{302F4951-C048-4B82-A2F5-E8DC0D056D8E}" type="presOf" srcId="{463530CB-5F1B-40E8-8289-25B9631DF87E}" destId="{440475B1-3E0E-40CA-B969-EE054193196E}" srcOrd="0" destOrd="0" presId="urn:microsoft.com/office/officeart/2008/layout/VerticalCurvedList"/>
    <dgm:cxn modelId="{7C7F9653-31D4-428E-9090-DDC30AF81269}" type="presOf" srcId="{0B26BB0D-8453-4836-905E-828791FA2FD3}" destId="{477975BF-BD7F-4299-B684-7922E55BD01F}" srcOrd="0" destOrd="0" presId="urn:microsoft.com/office/officeart/2008/layout/VerticalCurvedList"/>
    <dgm:cxn modelId="{40BACF54-E892-4D8A-A94E-923167D6CD2A}" srcId="{463530CB-5F1B-40E8-8289-25B9631DF87E}" destId="{CD062309-121B-4E1E-9FB1-59E776490747}" srcOrd="1" destOrd="0" parTransId="{8ED2398E-8AEE-4C46-BDF7-7CA8951A7CA9}" sibTransId="{EF3153B2-D92F-4439-9D5D-71149F9A1FF2}"/>
    <dgm:cxn modelId="{D330E05A-57B1-4030-AAE6-5018D0FC06F6}" type="presOf" srcId="{51991E41-F9BD-41CB-9511-B1325F7237CD}" destId="{648F7D2F-7BD6-4B36-A581-2F29BC425A22}" srcOrd="0" destOrd="0" presId="urn:microsoft.com/office/officeart/2008/layout/VerticalCurvedList"/>
    <dgm:cxn modelId="{AF49788A-2C1A-40D0-8859-1BCCD412EDFC}" srcId="{463530CB-5F1B-40E8-8289-25B9631DF87E}" destId="{BC44733C-D39E-404C-9A30-FA680EA77D25}" srcOrd="4" destOrd="0" parTransId="{D54D0834-BB99-4E4B-8D21-45F691B0BDBB}" sibTransId="{899FDE06-91E2-4C0F-82C8-71BE369AE9E3}"/>
    <dgm:cxn modelId="{94EC4EA7-C336-440B-B860-784C012E5F58}" srcId="{463530CB-5F1B-40E8-8289-25B9631DF87E}" destId="{0B4F16FD-B751-4723-9403-D037509F6F6D}" srcOrd="2" destOrd="0" parTransId="{A4C6925E-8C00-4AF6-A396-E9B671A5975D}" sibTransId="{46832F6C-E091-43EE-B126-797E9AE91348}"/>
    <dgm:cxn modelId="{780942CE-B4D3-4B26-B536-CE5C9DE1A708}" type="presOf" srcId="{CD062309-121B-4E1E-9FB1-59E776490747}" destId="{A7FFD62E-EDD1-4A74-961B-F9A1F2E66ADD}" srcOrd="0" destOrd="0" presId="urn:microsoft.com/office/officeart/2008/layout/VerticalCurvedList"/>
    <dgm:cxn modelId="{1955E9D6-5D61-4850-8FAA-65B8C2DB14FB}" type="presOf" srcId="{B742A0DC-A39A-40BC-AAC3-9B05E4CA44A4}" destId="{56441550-8732-436B-8F90-34BF1E2BF988}" srcOrd="0" destOrd="0" presId="urn:microsoft.com/office/officeart/2008/layout/VerticalCurvedList"/>
    <dgm:cxn modelId="{DA1383E1-FB1E-4CC2-AC0C-BA061B6FCC79}" type="presOf" srcId="{BC44733C-D39E-404C-9A30-FA680EA77D25}" destId="{9E26061B-0F02-4C8C-BE88-EA823D674E1D}" srcOrd="0" destOrd="0" presId="urn:microsoft.com/office/officeart/2008/layout/VerticalCurvedList"/>
    <dgm:cxn modelId="{F5BB8464-6332-45CF-969A-E1D089C48D7B}" type="presParOf" srcId="{440475B1-3E0E-40CA-B969-EE054193196E}" destId="{F13A8A83-2609-4F91-B8C0-79FC6F9452E1}" srcOrd="0" destOrd="0" presId="urn:microsoft.com/office/officeart/2008/layout/VerticalCurvedList"/>
    <dgm:cxn modelId="{9314828C-DF21-40A4-89E0-0C99582D3F5E}" type="presParOf" srcId="{F13A8A83-2609-4F91-B8C0-79FC6F9452E1}" destId="{4AB5B96F-0816-461F-BF17-71F919FC483F}" srcOrd="0" destOrd="0" presId="urn:microsoft.com/office/officeart/2008/layout/VerticalCurvedList"/>
    <dgm:cxn modelId="{F0CF2472-CFFD-478A-98B8-ED2FEB2D83C0}" type="presParOf" srcId="{4AB5B96F-0816-461F-BF17-71F919FC483F}" destId="{2506F806-B435-4FEB-B837-C7514BDDF48F}" srcOrd="0" destOrd="0" presId="urn:microsoft.com/office/officeart/2008/layout/VerticalCurvedList"/>
    <dgm:cxn modelId="{CDD56DCE-9B7E-4375-B4AC-43659A77C4A0}" type="presParOf" srcId="{4AB5B96F-0816-461F-BF17-71F919FC483F}" destId="{56441550-8732-436B-8F90-34BF1E2BF988}" srcOrd="1" destOrd="0" presId="urn:microsoft.com/office/officeart/2008/layout/VerticalCurvedList"/>
    <dgm:cxn modelId="{F7DE8DA6-9977-4991-8586-979A1619E394}" type="presParOf" srcId="{4AB5B96F-0816-461F-BF17-71F919FC483F}" destId="{8DCE3FDF-4F93-4E8A-A142-6695541B6B30}" srcOrd="2" destOrd="0" presId="urn:microsoft.com/office/officeart/2008/layout/VerticalCurvedList"/>
    <dgm:cxn modelId="{B2192E7F-6B55-4C0F-9226-F70DD4791334}" type="presParOf" srcId="{4AB5B96F-0816-461F-BF17-71F919FC483F}" destId="{D4FF0DAE-477C-4D5C-BCAA-8A0CD2B6F357}" srcOrd="3" destOrd="0" presId="urn:microsoft.com/office/officeart/2008/layout/VerticalCurvedList"/>
    <dgm:cxn modelId="{5D1569D1-E0F0-4C9D-9EBA-A5DAB591E82C}" type="presParOf" srcId="{F13A8A83-2609-4F91-B8C0-79FC6F9452E1}" destId="{735DE730-D11B-4515-9C31-10A5FCC9A9D5}" srcOrd="1" destOrd="0" presId="urn:microsoft.com/office/officeart/2008/layout/VerticalCurvedList"/>
    <dgm:cxn modelId="{03D58B92-1E94-400A-B0A1-145EDE4F1F81}" type="presParOf" srcId="{F13A8A83-2609-4F91-B8C0-79FC6F9452E1}" destId="{332E9349-9BE5-4F53-9407-EA92601D6E49}" srcOrd="2" destOrd="0" presId="urn:microsoft.com/office/officeart/2008/layout/VerticalCurvedList"/>
    <dgm:cxn modelId="{74B5133A-15FC-4C25-B194-612C60985E40}" type="presParOf" srcId="{332E9349-9BE5-4F53-9407-EA92601D6E49}" destId="{EBEB8ADA-AFCA-4B28-A8D7-D22309FF25BB}" srcOrd="0" destOrd="0" presId="urn:microsoft.com/office/officeart/2008/layout/VerticalCurvedList"/>
    <dgm:cxn modelId="{F8DCE22C-4B34-467A-86D0-914EB82E7B40}" type="presParOf" srcId="{F13A8A83-2609-4F91-B8C0-79FC6F9452E1}" destId="{A7FFD62E-EDD1-4A74-961B-F9A1F2E66ADD}" srcOrd="3" destOrd="0" presId="urn:microsoft.com/office/officeart/2008/layout/VerticalCurvedList"/>
    <dgm:cxn modelId="{985D9AAD-96F0-4403-A19A-CAB101D6D60C}" type="presParOf" srcId="{F13A8A83-2609-4F91-B8C0-79FC6F9452E1}" destId="{CB05397C-3172-4D1A-ADA6-169DD28B828E}" srcOrd="4" destOrd="0" presId="urn:microsoft.com/office/officeart/2008/layout/VerticalCurvedList"/>
    <dgm:cxn modelId="{BF3A06AC-FCDA-4BCA-AD40-CF3D11889BA6}" type="presParOf" srcId="{CB05397C-3172-4D1A-ADA6-169DD28B828E}" destId="{0A6F6C7B-FEF7-4311-9E03-E1B7547C6FC6}" srcOrd="0" destOrd="0" presId="urn:microsoft.com/office/officeart/2008/layout/VerticalCurvedList"/>
    <dgm:cxn modelId="{0B4E1F43-DD0F-46AC-AA8A-603F2DAB78DE}" type="presParOf" srcId="{F13A8A83-2609-4F91-B8C0-79FC6F9452E1}" destId="{53D292DF-8664-420D-843C-4F5DE7645457}" srcOrd="5" destOrd="0" presId="urn:microsoft.com/office/officeart/2008/layout/VerticalCurvedList"/>
    <dgm:cxn modelId="{08E8320A-D2B5-430D-977F-6DDD4765EDF5}" type="presParOf" srcId="{F13A8A83-2609-4F91-B8C0-79FC6F9452E1}" destId="{3C77555C-8915-4FD9-B905-283FBFE72325}" srcOrd="6" destOrd="0" presId="urn:microsoft.com/office/officeart/2008/layout/VerticalCurvedList"/>
    <dgm:cxn modelId="{94B20BE7-DFA8-457F-A362-5C86241E69F1}" type="presParOf" srcId="{3C77555C-8915-4FD9-B905-283FBFE72325}" destId="{CE7BCC4B-30BE-402C-AA56-CDBF7C3B4872}" srcOrd="0" destOrd="0" presId="urn:microsoft.com/office/officeart/2008/layout/VerticalCurvedList"/>
    <dgm:cxn modelId="{F3100898-26CE-4A9A-A015-5D21B69A44D7}" type="presParOf" srcId="{F13A8A83-2609-4F91-B8C0-79FC6F9452E1}" destId="{C4DD869E-3C5B-4899-A898-1E90EA2CA1C3}" srcOrd="7" destOrd="0" presId="urn:microsoft.com/office/officeart/2008/layout/VerticalCurvedList"/>
    <dgm:cxn modelId="{976AD67C-6F32-4852-80F1-939938D4D098}" type="presParOf" srcId="{F13A8A83-2609-4F91-B8C0-79FC6F9452E1}" destId="{49721CBB-C03E-4F4A-B03E-55BE61CD4B08}" srcOrd="8" destOrd="0" presId="urn:microsoft.com/office/officeart/2008/layout/VerticalCurvedList"/>
    <dgm:cxn modelId="{638A3068-ACB3-477C-926B-F3068B1D3939}" type="presParOf" srcId="{49721CBB-C03E-4F4A-B03E-55BE61CD4B08}" destId="{B96684EE-E340-4227-899A-9D03D4784538}" srcOrd="0" destOrd="0" presId="urn:microsoft.com/office/officeart/2008/layout/VerticalCurvedList"/>
    <dgm:cxn modelId="{96D71F93-B144-45B3-9491-878B9F463E96}" type="presParOf" srcId="{F13A8A83-2609-4F91-B8C0-79FC6F9452E1}" destId="{9E26061B-0F02-4C8C-BE88-EA823D674E1D}" srcOrd="9" destOrd="0" presId="urn:microsoft.com/office/officeart/2008/layout/VerticalCurvedList"/>
    <dgm:cxn modelId="{633A32DD-9D33-4ED4-9665-2B2165E4FB6D}" type="presParOf" srcId="{F13A8A83-2609-4F91-B8C0-79FC6F9452E1}" destId="{C8F67802-B7F3-4E89-A166-AEFDFCE46C3C}" srcOrd="10" destOrd="0" presId="urn:microsoft.com/office/officeart/2008/layout/VerticalCurvedList"/>
    <dgm:cxn modelId="{0B7F86AE-4112-417B-AF19-7AA94E3070C3}" type="presParOf" srcId="{C8F67802-B7F3-4E89-A166-AEFDFCE46C3C}" destId="{21110A8F-F64F-4661-8BE8-9BF2E613E356}" srcOrd="0" destOrd="0" presId="urn:microsoft.com/office/officeart/2008/layout/VerticalCurvedList"/>
    <dgm:cxn modelId="{CC4EFB49-462B-49E4-9CF9-63658666A794}" type="presParOf" srcId="{F13A8A83-2609-4F91-B8C0-79FC6F9452E1}" destId="{477975BF-BD7F-4299-B684-7922E55BD01F}" srcOrd="11" destOrd="0" presId="urn:microsoft.com/office/officeart/2008/layout/VerticalCurvedList"/>
    <dgm:cxn modelId="{E2BD9DF0-8D00-4EA5-AE0A-D331C7142A8A}" type="presParOf" srcId="{F13A8A83-2609-4F91-B8C0-79FC6F9452E1}" destId="{ADCB2854-1EA8-479B-ABAB-85A32D1E79C2}" srcOrd="12" destOrd="0" presId="urn:microsoft.com/office/officeart/2008/layout/VerticalCurvedList"/>
    <dgm:cxn modelId="{77A3141A-2D96-47AB-8465-23AAD23B33B8}" type="presParOf" srcId="{ADCB2854-1EA8-479B-ABAB-85A32D1E79C2}" destId="{0CE17EE4-E160-4B9C-8DD2-1C01CA62FF65}" srcOrd="0" destOrd="0" presId="urn:microsoft.com/office/officeart/2008/layout/VerticalCurvedList"/>
    <dgm:cxn modelId="{4BED42D6-1017-4E6F-948C-2B4D64DED9CF}" type="presParOf" srcId="{F13A8A83-2609-4F91-B8C0-79FC6F9452E1}" destId="{648F7D2F-7BD6-4B36-A581-2F29BC425A22}" srcOrd="13" destOrd="0" presId="urn:microsoft.com/office/officeart/2008/layout/VerticalCurvedList"/>
    <dgm:cxn modelId="{5E5CD3D0-FF00-4302-B8AB-F19044790565}" type="presParOf" srcId="{F13A8A83-2609-4F91-B8C0-79FC6F9452E1}" destId="{5AE1284A-33E6-4FD9-BBAB-F623DC287725}" srcOrd="14" destOrd="0" presId="urn:microsoft.com/office/officeart/2008/layout/VerticalCurvedList"/>
    <dgm:cxn modelId="{6F173435-2C0A-4DC4-8840-590C2F47065F}" type="presParOf" srcId="{5AE1284A-33E6-4FD9-BBAB-F623DC287725}" destId="{0148126D-E7D9-4266-87C2-46F2C4E18E7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41550-8732-436B-8F90-34BF1E2BF988}">
      <dsp:nvSpPr>
        <dsp:cNvPr id="0" name=""/>
        <dsp:cNvSpPr/>
      </dsp:nvSpPr>
      <dsp:spPr>
        <a:xfrm>
          <a:off x="-7317530" y="-1119443"/>
          <a:ext cx="8715888" cy="8715888"/>
        </a:xfrm>
        <a:prstGeom prst="blockArc">
          <a:avLst>
            <a:gd name="adj1" fmla="val 18900000"/>
            <a:gd name="adj2" fmla="val 2700000"/>
            <a:gd name="adj3" fmla="val 248"/>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5DE730-D11B-4515-9C31-10A5FCC9A9D5}">
      <dsp:nvSpPr>
        <dsp:cNvPr id="0" name=""/>
        <dsp:cNvSpPr/>
      </dsp:nvSpPr>
      <dsp:spPr>
        <a:xfrm>
          <a:off x="454361" y="294444"/>
          <a:ext cx="11651170" cy="58862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Vision:  Human education for a humane society</a:t>
          </a:r>
          <a:endParaRPr lang="en-IN" sz="2400" b="1" kern="1200" dirty="0">
            <a:latin typeface="Arial" panose="020B0604020202020204" pitchFamily="34" charset="0"/>
            <a:cs typeface="Arial" panose="020B0604020202020204" pitchFamily="34" charset="0"/>
          </a:endParaRPr>
        </a:p>
      </dsp:txBody>
      <dsp:txXfrm>
        <a:off x="454361" y="294444"/>
        <a:ext cx="11651170" cy="588629"/>
      </dsp:txXfrm>
    </dsp:sp>
    <dsp:sp modelId="{EBEB8ADA-AFCA-4B28-A8D7-D22309FF25BB}">
      <dsp:nvSpPr>
        <dsp:cNvPr id="0" name=""/>
        <dsp:cNvSpPr/>
      </dsp:nvSpPr>
      <dsp:spPr>
        <a:xfrm>
          <a:off x="86467" y="220865"/>
          <a:ext cx="735787" cy="735787"/>
        </a:xfrm>
        <a:prstGeom prst="ellipse">
          <a:avLst/>
        </a:prstGeom>
        <a:pattFill prst="pct75">
          <a:fgClr>
            <a:srgbClr val="E6CB94"/>
          </a:fgClr>
          <a:bgClr>
            <a:schemeClr val="bg1"/>
          </a:bgClr>
        </a:pattFill>
        <a:ln w="9525" cap="flat" cmpd="sng" algn="ctr">
          <a:solidFill>
            <a:srgbClr val="AB6539"/>
          </a:solidFill>
          <a:prstDash val="solid"/>
        </a:ln>
        <a:effectLst/>
      </dsp:spPr>
      <dsp:style>
        <a:lnRef idx="1">
          <a:scrgbClr r="0" g="0" b="0"/>
        </a:lnRef>
        <a:fillRef idx="2">
          <a:scrgbClr r="0" g="0" b="0"/>
        </a:fillRef>
        <a:effectRef idx="0">
          <a:scrgbClr r="0" g="0" b="0"/>
        </a:effectRef>
        <a:fontRef idx="minor"/>
      </dsp:style>
    </dsp:sp>
    <dsp:sp modelId="{A7FFD62E-EDD1-4A74-961B-F9A1F2E66ADD}">
      <dsp:nvSpPr>
        <dsp:cNvPr id="0" name=""/>
        <dsp:cNvSpPr/>
      </dsp:nvSpPr>
      <dsp:spPr>
        <a:xfrm>
          <a:off x="987418" y="1177907"/>
          <a:ext cx="11118113" cy="58862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Process: Self-exploration</a:t>
          </a:r>
          <a:endParaRPr lang="en-IN" sz="2400" kern="1200" dirty="0">
            <a:latin typeface="Arial" panose="020B0604020202020204" pitchFamily="34" charset="0"/>
            <a:cs typeface="Arial" panose="020B0604020202020204" pitchFamily="34" charset="0"/>
          </a:endParaRPr>
        </a:p>
      </dsp:txBody>
      <dsp:txXfrm>
        <a:off x="987418" y="1177907"/>
        <a:ext cx="11118113" cy="588629"/>
      </dsp:txXfrm>
    </dsp:sp>
    <dsp:sp modelId="{0A6F6C7B-FEF7-4311-9E03-E1B7547C6FC6}">
      <dsp:nvSpPr>
        <dsp:cNvPr id="0" name=""/>
        <dsp:cNvSpPr/>
      </dsp:nvSpPr>
      <dsp:spPr>
        <a:xfrm>
          <a:off x="619525" y="1104328"/>
          <a:ext cx="735787" cy="735787"/>
        </a:xfrm>
        <a:prstGeom prst="ellipse">
          <a:avLst/>
        </a:prstGeom>
        <a:pattFill prst="pct75">
          <a:fgClr>
            <a:srgbClr val="E6CB94"/>
          </a:fgClr>
          <a:bgClr>
            <a:schemeClr val="bg1"/>
          </a:bgClr>
        </a:pattFill>
        <a:ln w="9525" cap="flat" cmpd="sng" algn="ctr">
          <a:solidFill>
            <a:srgbClr val="AB6539"/>
          </a:solidFill>
          <a:prstDash val="solid"/>
        </a:ln>
        <a:effectLst/>
      </dsp:spPr>
      <dsp:style>
        <a:lnRef idx="1">
          <a:scrgbClr r="0" g="0" b="0"/>
        </a:lnRef>
        <a:fillRef idx="2">
          <a:scrgbClr r="0" g="0" b="0"/>
        </a:fillRef>
        <a:effectRef idx="0">
          <a:scrgbClr r="0" g="0" b="0"/>
        </a:effectRef>
        <a:fontRef idx="minor"/>
      </dsp:style>
    </dsp:sp>
    <dsp:sp modelId="{53D292DF-8664-420D-843C-4F5DE7645457}">
      <dsp:nvSpPr>
        <dsp:cNvPr id="0" name=""/>
        <dsp:cNvSpPr/>
      </dsp:nvSpPr>
      <dsp:spPr>
        <a:xfrm>
          <a:off x="1279531" y="2060722"/>
          <a:ext cx="10826000" cy="58862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Developed: </a:t>
          </a:r>
          <a:r>
            <a:rPr lang="en-US" sz="2400" b="1" kern="1200" dirty="0">
              <a:latin typeface="Arial" panose="020B0604020202020204" pitchFamily="34" charset="0"/>
              <a:cs typeface="Arial" panose="020B0604020202020204" pitchFamily="34" charset="0"/>
            </a:rPr>
            <a:t>16 </a:t>
          </a:r>
          <a:r>
            <a:rPr lang="en-US" sz="2400" b="0" kern="1200" dirty="0">
              <a:latin typeface="Arial" panose="020B0604020202020204" pitchFamily="34" charset="0"/>
              <a:cs typeface="Arial" panose="020B0604020202020204" pitchFamily="34" charset="0"/>
            </a:rPr>
            <a:t>books</a:t>
          </a:r>
          <a:r>
            <a:rPr lang="en-US" sz="2400" b="1" kern="1200" dirty="0">
              <a:latin typeface="Arial" panose="020B0604020202020204" pitchFamily="34" charset="0"/>
              <a:cs typeface="Arial" panose="020B0604020202020204" pitchFamily="34" charset="0"/>
            </a:rPr>
            <a:t>, 8 </a:t>
          </a:r>
          <a:r>
            <a:rPr lang="en-US" sz="2400" b="0" kern="1200" dirty="0">
              <a:latin typeface="Arial" panose="020B0604020202020204" pitchFamily="34" charset="0"/>
              <a:cs typeface="Arial" panose="020B0604020202020204" pitchFamily="34" charset="0"/>
            </a:rPr>
            <a:t>courses for Students</a:t>
          </a:r>
          <a:r>
            <a:rPr lang="en-US" sz="2400" b="1" kern="1200" dirty="0">
              <a:latin typeface="Arial" panose="020B0604020202020204" pitchFamily="34" charset="0"/>
              <a:cs typeface="Arial" panose="020B0604020202020204" pitchFamily="34" charset="0"/>
            </a:rPr>
            <a:t>, 12 </a:t>
          </a:r>
          <a:r>
            <a:rPr lang="en-US" sz="2400" b="0" kern="1200" dirty="0">
              <a:latin typeface="Arial" panose="020B0604020202020204" pitchFamily="34" charset="0"/>
              <a:cs typeface="Arial" panose="020B0604020202020204" pitchFamily="34" charset="0"/>
            </a:rPr>
            <a:t>types of FDPs</a:t>
          </a:r>
          <a:endParaRPr lang="en-IN" sz="2400" b="0" kern="1200" dirty="0">
            <a:latin typeface="Arial" panose="020B0604020202020204" pitchFamily="34" charset="0"/>
            <a:cs typeface="Arial" panose="020B0604020202020204" pitchFamily="34" charset="0"/>
          </a:endParaRPr>
        </a:p>
      </dsp:txBody>
      <dsp:txXfrm>
        <a:off x="1279531" y="2060722"/>
        <a:ext cx="10826000" cy="588629"/>
      </dsp:txXfrm>
    </dsp:sp>
    <dsp:sp modelId="{CE7BCC4B-30BE-402C-AA56-CDBF7C3B4872}">
      <dsp:nvSpPr>
        <dsp:cNvPr id="0" name=""/>
        <dsp:cNvSpPr/>
      </dsp:nvSpPr>
      <dsp:spPr>
        <a:xfrm>
          <a:off x="911637" y="1987143"/>
          <a:ext cx="735787" cy="735787"/>
        </a:xfrm>
        <a:prstGeom prst="ellipse">
          <a:avLst/>
        </a:prstGeom>
        <a:pattFill prst="pct75">
          <a:fgClr>
            <a:srgbClr val="E6CB94"/>
          </a:fgClr>
          <a:bgClr>
            <a:schemeClr val="bg1"/>
          </a:bgClr>
        </a:pattFill>
        <a:ln w="9525" cap="flat" cmpd="sng" algn="ctr">
          <a:solidFill>
            <a:srgbClr val="AB6539"/>
          </a:solidFill>
          <a:prstDash val="solid"/>
        </a:ln>
        <a:effectLst/>
      </dsp:spPr>
      <dsp:style>
        <a:lnRef idx="1">
          <a:scrgbClr r="0" g="0" b="0"/>
        </a:lnRef>
        <a:fillRef idx="2">
          <a:scrgbClr r="0" g="0" b="0"/>
        </a:fillRef>
        <a:effectRef idx="0">
          <a:scrgbClr r="0" g="0" b="0"/>
        </a:effectRef>
        <a:fontRef idx="minor"/>
      </dsp:style>
    </dsp:sp>
    <dsp:sp modelId="{C4DD869E-3C5B-4899-A898-1E90EA2CA1C3}">
      <dsp:nvSpPr>
        <dsp:cNvPr id="0" name=""/>
        <dsp:cNvSpPr/>
      </dsp:nvSpPr>
      <dsp:spPr>
        <a:xfrm>
          <a:off x="1372800" y="2944185"/>
          <a:ext cx="10732731" cy="58862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Arial" panose="020B0604020202020204" pitchFamily="34" charset="0"/>
              <a:cs typeface="Arial" panose="020B0604020202020204" pitchFamily="34" charset="0"/>
            </a:rPr>
            <a:t>Conducted: </a:t>
          </a:r>
          <a:r>
            <a:rPr lang="en-US" sz="2400" b="1" kern="1200" dirty="0">
              <a:solidFill>
                <a:schemeClr val="tx1"/>
              </a:solidFill>
              <a:latin typeface="Arial" panose="020B0604020202020204" pitchFamily="34" charset="0"/>
              <a:cs typeface="Arial" panose="020B0604020202020204" pitchFamily="34" charset="0"/>
            </a:rPr>
            <a:t>900+</a:t>
          </a:r>
          <a:r>
            <a:rPr lang="en-US" sz="2400" b="0" kern="1200" dirty="0">
              <a:solidFill>
                <a:schemeClr val="tx1"/>
              </a:solidFill>
              <a:latin typeface="Arial" panose="020B0604020202020204" pitchFamily="34" charset="0"/>
              <a:cs typeface="Arial" panose="020B0604020202020204" pitchFamily="34" charset="0"/>
            </a:rPr>
            <a:t> FDPs, Face-to-face FDPs </a:t>
          </a:r>
          <a:r>
            <a:rPr lang="en-IN" sz="2400" b="0" kern="1200" dirty="0">
              <a:solidFill>
                <a:schemeClr val="tx1"/>
              </a:solidFill>
              <a:latin typeface="Arial" panose="020B0604020202020204" pitchFamily="34" charset="0"/>
              <a:cs typeface="Arial" panose="020B0604020202020204" pitchFamily="34" charset="0"/>
            </a:rPr>
            <a:t>in ‘</a:t>
          </a:r>
          <a:r>
            <a:rPr lang="en-US" sz="2400" b="0" kern="1200" dirty="0">
              <a:solidFill>
                <a:schemeClr val="tx1"/>
              </a:solidFill>
              <a:latin typeface="Arial" panose="020B0604020202020204" pitchFamily="34" charset="0"/>
              <a:cs typeface="Arial" panose="020B0604020202020204" pitchFamily="34" charset="0"/>
            </a:rPr>
            <a:t>22-25: </a:t>
          </a:r>
          <a:r>
            <a:rPr lang="en-US" sz="2400" b="1" kern="1200" dirty="0">
              <a:solidFill>
                <a:schemeClr val="tx1"/>
              </a:solidFill>
              <a:latin typeface="Arial" panose="020B0604020202020204" pitchFamily="34" charset="0"/>
              <a:cs typeface="Arial" panose="020B0604020202020204" pitchFamily="34" charset="0"/>
            </a:rPr>
            <a:t>298</a:t>
          </a:r>
          <a:endParaRPr lang="en-IN" sz="2400" b="1" kern="1200" dirty="0">
            <a:latin typeface="Arial" panose="020B0604020202020204" pitchFamily="34" charset="0"/>
            <a:cs typeface="Arial" panose="020B0604020202020204" pitchFamily="34" charset="0"/>
          </a:endParaRPr>
        </a:p>
      </dsp:txBody>
      <dsp:txXfrm>
        <a:off x="1372800" y="2944185"/>
        <a:ext cx="10732731" cy="588629"/>
      </dsp:txXfrm>
    </dsp:sp>
    <dsp:sp modelId="{B96684EE-E340-4227-899A-9D03D4784538}">
      <dsp:nvSpPr>
        <dsp:cNvPr id="0" name=""/>
        <dsp:cNvSpPr/>
      </dsp:nvSpPr>
      <dsp:spPr>
        <a:xfrm>
          <a:off x="1004906" y="2870606"/>
          <a:ext cx="735787" cy="735787"/>
        </a:xfrm>
        <a:prstGeom prst="ellipse">
          <a:avLst/>
        </a:prstGeom>
        <a:pattFill prst="pct75">
          <a:fgClr>
            <a:srgbClr val="E6CB94"/>
          </a:fgClr>
          <a:bgClr>
            <a:schemeClr val="bg1"/>
          </a:bgClr>
        </a:pattFill>
        <a:ln w="9525" cap="flat" cmpd="sng" algn="ctr">
          <a:solidFill>
            <a:srgbClr val="AB6539"/>
          </a:solidFill>
          <a:prstDash val="solid"/>
        </a:ln>
        <a:effectLst/>
      </dsp:spPr>
      <dsp:style>
        <a:lnRef idx="1">
          <a:scrgbClr r="0" g="0" b="0"/>
        </a:lnRef>
        <a:fillRef idx="2">
          <a:scrgbClr r="0" g="0" b="0"/>
        </a:fillRef>
        <a:effectRef idx="0">
          <a:scrgbClr r="0" g="0" b="0"/>
        </a:effectRef>
        <a:fontRef idx="minor"/>
      </dsp:style>
    </dsp:sp>
    <dsp:sp modelId="{9E26061B-0F02-4C8C-BE88-EA823D674E1D}">
      <dsp:nvSpPr>
        <dsp:cNvPr id="0" name=""/>
        <dsp:cNvSpPr/>
      </dsp:nvSpPr>
      <dsp:spPr>
        <a:xfrm>
          <a:off x="1279531" y="3827647"/>
          <a:ext cx="10826000" cy="58862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Interest: </a:t>
          </a:r>
          <a:r>
            <a:rPr lang="en-US" sz="2400" b="1" kern="1200" dirty="0">
              <a:latin typeface="Arial" panose="020B0604020202020204" pitchFamily="34" charset="0"/>
              <a:cs typeface="Arial" panose="020B0604020202020204" pitchFamily="34" charset="0"/>
            </a:rPr>
            <a:t>240</a:t>
          </a:r>
          <a:r>
            <a:rPr lang="en-US" sz="2400" b="1" kern="1200" dirty="0">
              <a:solidFill>
                <a:schemeClr val="tx1"/>
              </a:solidFill>
              <a:latin typeface="Arial" panose="020B0604020202020204" pitchFamily="34" charset="0"/>
              <a:cs typeface="Arial" panose="020B0604020202020204" pitchFamily="34" charset="0"/>
            </a:rPr>
            <a:t> </a:t>
          </a:r>
          <a:r>
            <a:rPr lang="en-US" sz="2400" b="0" kern="1200" dirty="0">
              <a:latin typeface="Arial" panose="020B0604020202020204" pitchFamily="34" charset="0"/>
              <a:cs typeface="Arial" panose="020B0604020202020204" pitchFamily="34" charset="0"/>
            </a:rPr>
            <a:t>universities appoint UCs, UHV courses at </a:t>
          </a:r>
          <a:r>
            <a:rPr lang="en-US" sz="2400" b="1" kern="1200" dirty="0">
              <a:highlight>
                <a:srgbClr val="FFFF00"/>
              </a:highlight>
              <a:latin typeface="Arial" panose="020B0604020202020204" pitchFamily="34" charset="0"/>
              <a:cs typeface="Arial" panose="020B0604020202020204" pitchFamily="34" charset="0"/>
            </a:rPr>
            <a:t>4000+ institutions</a:t>
          </a:r>
          <a:endParaRPr lang="en-IN" sz="2400" b="1" kern="1200" dirty="0">
            <a:highlight>
              <a:srgbClr val="FFFF00"/>
            </a:highlight>
            <a:latin typeface="Arial" panose="020B0604020202020204" pitchFamily="34" charset="0"/>
            <a:cs typeface="Arial" panose="020B0604020202020204" pitchFamily="34" charset="0"/>
          </a:endParaRPr>
        </a:p>
      </dsp:txBody>
      <dsp:txXfrm>
        <a:off x="1279531" y="3827647"/>
        <a:ext cx="10826000" cy="588629"/>
      </dsp:txXfrm>
    </dsp:sp>
    <dsp:sp modelId="{21110A8F-F64F-4661-8BE8-9BF2E613E356}">
      <dsp:nvSpPr>
        <dsp:cNvPr id="0" name=""/>
        <dsp:cNvSpPr/>
      </dsp:nvSpPr>
      <dsp:spPr>
        <a:xfrm>
          <a:off x="911637" y="3754069"/>
          <a:ext cx="735787" cy="735787"/>
        </a:xfrm>
        <a:prstGeom prst="ellipse">
          <a:avLst/>
        </a:prstGeom>
        <a:pattFill prst="pct75">
          <a:fgClr>
            <a:srgbClr val="E6CB94"/>
          </a:fgClr>
          <a:bgClr>
            <a:schemeClr val="bg1"/>
          </a:bgClr>
        </a:pattFill>
        <a:ln w="9525" cap="flat" cmpd="sng" algn="ctr">
          <a:solidFill>
            <a:srgbClr val="AB6539"/>
          </a:solidFill>
          <a:prstDash val="solid"/>
        </a:ln>
        <a:effectLst/>
      </dsp:spPr>
      <dsp:style>
        <a:lnRef idx="1">
          <a:scrgbClr r="0" g="0" b="0"/>
        </a:lnRef>
        <a:fillRef idx="2">
          <a:scrgbClr r="0" g="0" b="0"/>
        </a:fillRef>
        <a:effectRef idx="0">
          <a:scrgbClr r="0" g="0" b="0"/>
        </a:effectRef>
        <a:fontRef idx="minor"/>
      </dsp:style>
    </dsp:sp>
    <dsp:sp modelId="{477975BF-BD7F-4299-B684-7922E55BD01F}">
      <dsp:nvSpPr>
        <dsp:cNvPr id="0" name=""/>
        <dsp:cNvSpPr/>
      </dsp:nvSpPr>
      <dsp:spPr>
        <a:xfrm>
          <a:off x="987418" y="4710463"/>
          <a:ext cx="11118113" cy="58862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Volume:</a:t>
          </a:r>
          <a:r>
            <a:rPr lang="en-US" sz="2400" b="0" kern="1200" dirty="0">
              <a:latin typeface="Arial" panose="020B0604020202020204" pitchFamily="34" charset="0"/>
              <a:cs typeface="Arial" panose="020B0604020202020204" pitchFamily="34" charset="0"/>
            </a:rPr>
            <a:t> </a:t>
          </a:r>
          <a:r>
            <a:rPr lang="en-US" sz="2400" b="1" kern="1200" dirty="0">
              <a:latin typeface="Arial" panose="020B0604020202020204" pitchFamily="34" charset="0"/>
              <a:cs typeface="Arial" panose="020B0604020202020204" pitchFamily="34" charset="0"/>
            </a:rPr>
            <a:t>37 </a:t>
          </a:r>
          <a:r>
            <a:rPr lang="en-US" sz="2400" b="0" kern="1200" dirty="0">
              <a:latin typeface="Arial" panose="020B0604020202020204" pitchFamily="34" charset="0"/>
              <a:cs typeface="Arial" panose="020B0604020202020204" pitchFamily="34" charset="0"/>
            </a:rPr>
            <a:t>promising institutions, </a:t>
          </a:r>
          <a:r>
            <a:rPr lang="en-IN" sz="2400" b="1" kern="1200" dirty="0">
              <a:highlight>
                <a:srgbClr val="FFFF00"/>
              </a:highlight>
              <a:latin typeface="Arial" panose="020B0604020202020204" pitchFamily="34" charset="0"/>
              <a:cs typeface="Arial" panose="020B0604020202020204" pitchFamily="34" charset="0"/>
            </a:rPr>
            <a:t>90,000 faculty</a:t>
          </a:r>
          <a:r>
            <a:rPr lang="en-IN" sz="2400" b="0" kern="1200" dirty="0">
              <a:latin typeface="Arial" panose="020B0604020202020204" pitchFamily="34" charset="0"/>
              <a:cs typeface="Arial" panose="020B0604020202020204" pitchFamily="34" charset="0"/>
            </a:rPr>
            <a:t>, </a:t>
          </a:r>
          <a:r>
            <a:rPr lang="en-IN" sz="2400" b="1" kern="1200" dirty="0">
              <a:highlight>
                <a:srgbClr val="FFFF00"/>
              </a:highlight>
              <a:latin typeface="Arial" panose="020B0604020202020204" pitchFamily="34" charset="0"/>
              <a:cs typeface="Arial" panose="020B0604020202020204" pitchFamily="34" charset="0"/>
            </a:rPr>
            <a:t>7-9 lakh students/year</a:t>
          </a:r>
          <a:endParaRPr lang="en-IN" sz="2400" b="0" kern="1200" dirty="0">
            <a:highlight>
              <a:srgbClr val="FFFF00"/>
            </a:highlight>
            <a:latin typeface="Arial" panose="020B0604020202020204" pitchFamily="34" charset="0"/>
            <a:cs typeface="Arial" panose="020B0604020202020204" pitchFamily="34" charset="0"/>
          </a:endParaRPr>
        </a:p>
      </dsp:txBody>
      <dsp:txXfrm>
        <a:off x="987418" y="4710463"/>
        <a:ext cx="11118113" cy="588629"/>
      </dsp:txXfrm>
    </dsp:sp>
    <dsp:sp modelId="{0CE17EE4-E160-4B9C-8DD2-1C01CA62FF65}">
      <dsp:nvSpPr>
        <dsp:cNvPr id="0" name=""/>
        <dsp:cNvSpPr/>
      </dsp:nvSpPr>
      <dsp:spPr>
        <a:xfrm>
          <a:off x="619525" y="4636884"/>
          <a:ext cx="735787" cy="735787"/>
        </a:xfrm>
        <a:prstGeom prst="ellipse">
          <a:avLst/>
        </a:prstGeom>
        <a:pattFill prst="pct75">
          <a:fgClr>
            <a:srgbClr val="E6CB94"/>
          </a:fgClr>
          <a:bgClr>
            <a:schemeClr val="bg1"/>
          </a:bgClr>
        </a:pattFill>
        <a:ln w="9525" cap="flat" cmpd="sng" algn="ctr">
          <a:solidFill>
            <a:srgbClr val="AB6539"/>
          </a:solidFill>
          <a:prstDash val="solid"/>
        </a:ln>
        <a:effectLst/>
      </dsp:spPr>
      <dsp:style>
        <a:lnRef idx="1">
          <a:scrgbClr r="0" g="0" b="0"/>
        </a:lnRef>
        <a:fillRef idx="2">
          <a:scrgbClr r="0" g="0" b="0"/>
        </a:fillRef>
        <a:effectRef idx="0">
          <a:scrgbClr r="0" g="0" b="0"/>
        </a:effectRef>
        <a:fontRef idx="minor"/>
      </dsp:style>
    </dsp:sp>
    <dsp:sp modelId="{648F7D2F-7BD6-4B36-A581-2F29BC425A22}">
      <dsp:nvSpPr>
        <dsp:cNvPr id="0" name=""/>
        <dsp:cNvSpPr/>
      </dsp:nvSpPr>
      <dsp:spPr>
        <a:xfrm>
          <a:off x="454361" y="5593925"/>
          <a:ext cx="11651170" cy="58862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722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highlight>
                <a:srgbClr val="FFFF00"/>
              </a:highlight>
              <a:latin typeface="Arial" panose="020B0604020202020204" pitchFamily="34" charset="0"/>
              <a:cs typeface="Arial" panose="020B0604020202020204" pitchFamily="34" charset="0"/>
            </a:rPr>
            <a:t>UHV Team – </a:t>
          </a:r>
          <a:r>
            <a:rPr lang="en-US" sz="2400" kern="1200" dirty="0">
              <a:highlight>
                <a:srgbClr val="FFFF00"/>
              </a:highlight>
              <a:latin typeface="Arial" panose="020B0604020202020204" pitchFamily="34" charset="0"/>
              <a:cs typeface="Arial" panose="020B0604020202020204" pitchFamily="34" charset="0"/>
            </a:rPr>
            <a:t>Network of volunteers (</a:t>
          </a:r>
          <a:r>
            <a:rPr lang="en-US" sz="2400" b="1" kern="1200" dirty="0">
              <a:highlight>
                <a:srgbClr val="FFFF00"/>
              </a:highlight>
              <a:latin typeface="Arial" panose="020B0604020202020204" pitchFamily="34" charset="0"/>
              <a:cs typeface="Arial" panose="020B0604020202020204" pitchFamily="34" charset="0"/>
            </a:rPr>
            <a:t>honorary, pro-bono</a:t>
          </a:r>
          <a:r>
            <a:rPr lang="en-US" sz="2400" kern="1200" dirty="0">
              <a:latin typeface="Arial" panose="020B0604020202020204" pitchFamily="34" charset="0"/>
              <a:cs typeface="Arial" panose="020B0604020202020204" pitchFamily="34" charset="0"/>
            </a:rPr>
            <a:t>) </a:t>
          </a:r>
          <a:r>
            <a:rPr lang="en-US" sz="2400" b="1" kern="1200" dirty="0">
              <a:latin typeface="Arial" panose="020B0604020202020204" pitchFamily="34" charset="0"/>
              <a:cs typeface="Arial" panose="020B0604020202020204" pitchFamily="34" charset="0"/>
            </a:rPr>
            <a:t>500+</a:t>
          </a:r>
          <a:endParaRPr lang="en-IN" sz="2400" b="0" kern="1200" dirty="0">
            <a:latin typeface="Arial" panose="020B0604020202020204" pitchFamily="34" charset="0"/>
            <a:cs typeface="Arial" panose="020B0604020202020204" pitchFamily="34" charset="0"/>
          </a:endParaRPr>
        </a:p>
      </dsp:txBody>
      <dsp:txXfrm>
        <a:off x="454361" y="5593925"/>
        <a:ext cx="11651170" cy="588629"/>
      </dsp:txXfrm>
    </dsp:sp>
    <dsp:sp modelId="{0148126D-E7D9-4266-87C2-46F2C4E18E78}">
      <dsp:nvSpPr>
        <dsp:cNvPr id="0" name=""/>
        <dsp:cNvSpPr/>
      </dsp:nvSpPr>
      <dsp:spPr>
        <a:xfrm>
          <a:off x="86467" y="5520347"/>
          <a:ext cx="735787" cy="735787"/>
        </a:xfrm>
        <a:prstGeom prst="ellipse">
          <a:avLst/>
        </a:prstGeom>
        <a:solidFill>
          <a:srgbClr val="E6CB94"/>
        </a:solidFill>
        <a:ln w="9525" cap="flat" cmpd="sng" algn="ctr">
          <a:solidFill>
            <a:schemeClr val="accent5">
              <a:hueOff val="-1389038"/>
              <a:satOff val="-22120"/>
              <a:lumOff val="-2509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0207D7-60BF-46DF-9945-24D0F96FE755}"/>
              </a:ext>
            </a:extLst>
          </p:cNvPr>
          <p:cNvSpPr>
            <a:spLocks noGrp="1"/>
          </p:cNvSpPr>
          <p:nvPr>
            <p:ph type="hdr" sz="quarter"/>
          </p:nvPr>
        </p:nvSpPr>
        <p:spPr>
          <a:xfrm>
            <a:off x="0" y="0"/>
            <a:ext cx="2981325" cy="4826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899D1DF8-51D9-43AD-8027-3B8E0AC2571A}"/>
              </a:ext>
            </a:extLst>
          </p:cNvPr>
          <p:cNvSpPr>
            <a:spLocks noGrp="1"/>
          </p:cNvSpPr>
          <p:nvPr>
            <p:ph type="dt" sz="quarter" idx="1"/>
          </p:nvPr>
        </p:nvSpPr>
        <p:spPr>
          <a:xfrm>
            <a:off x="3894138" y="0"/>
            <a:ext cx="2981325" cy="4826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A0FF28E-E525-42EE-857D-792E100867CA}" type="datetimeFigureOut">
              <a:rPr lang="en-US"/>
              <a:pPr>
                <a:defRPr/>
              </a:pPr>
              <a:t>7/1/2025</a:t>
            </a:fld>
            <a:endParaRPr lang="en-US"/>
          </a:p>
        </p:txBody>
      </p:sp>
      <p:sp>
        <p:nvSpPr>
          <p:cNvPr id="4" name="Footer Placeholder 3">
            <a:extLst>
              <a:ext uri="{FF2B5EF4-FFF2-40B4-BE49-F238E27FC236}">
                <a16:creationId xmlns:a16="http://schemas.microsoft.com/office/drawing/2014/main" id="{1C90F292-6BE0-4EEC-9F52-42685E9F97EA}"/>
              </a:ext>
            </a:extLst>
          </p:cNvPr>
          <p:cNvSpPr>
            <a:spLocks noGrp="1"/>
          </p:cNvSpPr>
          <p:nvPr>
            <p:ph type="ftr" sz="quarter" idx="2"/>
          </p:nvPr>
        </p:nvSpPr>
        <p:spPr>
          <a:xfrm>
            <a:off x="0" y="9169400"/>
            <a:ext cx="2981325" cy="4826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BDF1AAA0-44C7-4A29-9051-B81E13952E6A}"/>
              </a:ext>
            </a:extLst>
          </p:cNvPr>
          <p:cNvSpPr>
            <a:spLocks noGrp="1"/>
          </p:cNvSpPr>
          <p:nvPr>
            <p:ph type="sldNum" sz="quarter" idx="3"/>
          </p:nvPr>
        </p:nvSpPr>
        <p:spPr>
          <a:xfrm>
            <a:off x="3894138" y="9169400"/>
            <a:ext cx="2981325" cy="4826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D639735-B964-4C2F-9A63-A31AFF6ED76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87DE53-29E6-46B2-9867-1A2B5B1F2119}"/>
              </a:ext>
            </a:extLst>
          </p:cNvPr>
          <p:cNvSpPr>
            <a:spLocks noGrp="1"/>
          </p:cNvSpPr>
          <p:nvPr>
            <p:ph type="hdr" sz="quarter"/>
          </p:nvPr>
        </p:nvSpPr>
        <p:spPr>
          <a:xfrm>
            <a:off x="0" y="0"/>
            <a:ext cx="2981325" cy="4826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A4B5F8EF-6146-4B30-A7D9-1EF0B36BDE76}"/>
              </a:ext>
            </a:extLst>
          </p:cNvPr>
          <p:cNvSpPr>
            <a:spLocks noGrp="1"/>
          </p:cNvSpPr>
          <p:nvPr>
            <p:ph type="dt" idx="1"/>
          </p:nvPr>
        </p:nvSpPr>
        <p:spPr>
          <a:xfrm>
            <a:off x="3894138" y="0"/>
            <a:ext cx="2981325" cy="4826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FB1BA4D-5274-4AEB-9621-80CF81EECEE2}" type="datetimeFigureOut">
              <a:rPr lang="en-US"/>
              <a:pPr>
                <a:defRPr/>
              </a:pPr>
              <a:t>7/1/2025</a:t>
            </a:fld>
            <a:endParaRPr lang="en-US"/>
          </a:p>
        </p:txBody>
      </p:sp>
      <p:sp>
        <p:nvSpPr>
          <p:cNvPr id="4" name="Slide Image Placeholder 3">
            <a:extLst>
              <a:ext uri="{FF2B5EF4-FFF2-40B4-BE49-F238E27FC236}">
                <a16:creationId xmlns:a16="http://schemas.microsoft.com/office/drawing/2014/main" id="{C1FC8D86-254D-49F8-8287-525A5CA905CA}"/>
              </a:ext>
            </a:extLst>
          </p:cNvPr>
          <p:cNvSpPr>
            <a:spLocks noGrp="1" noRot="1" noChangeAspect="1"/>
          </p:cNvSpPr>
          <p:nvPr>
            <p:ph type="sldImg" idx="2"/>
          </p:nvPr>
        </p:nvSpPr>
        <p:spPr>
          <a:xfrm>
            <a:off x="222250" y="723900"/>
            <a:ext cx="6432550" cy="36195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01048EB-505D-484A-BA93-533B333BFF9A}"/>
              </a:ext>
            </a:extLst>
          </p:cNvPr>
          <p:cNvSpPr>
            <a:spLocks noGrp="1"/>
          </p:cNvSpPr>
          <p:nvPr>
            <p:ph type="body" sz="quarter" idx="3"/>
          </p:nvPr>
        </p:nvSpPr>
        <p:spPr>
          <a:xfrm>
            <a:off x="687388" y="4586288"/>
            <a:ext cx="5502275" cy="43434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F654B28A-7F0D-4254-83B0-1B423DEAE861}"/>
              </a:ext>
            </a:extLst>
          </p:cNvPr>
          <p:cNvSpPr>
            <a:spLocks noGrp="1"/>
          </p:cNvSpPr>
          <p:nvPr>
            <p:ph type="ftr" sz="quarter" idx="4"/>
          </p:nvPr>
        </p:nvSpPr>
        <p:spPr>
          <a:xfrm>
            <a:off x="0" y="9169400"/>
            <a:ext cx="2981325" cy="4826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CEA8B9E-16C6-4861-A311-2A1783644CF1}"/>
              </a:ext>
            </a:extLst>
          </p:cNvPr>
          <p:cNvSpPr>
            <a:spLocks noGrp="1"/>
          </p:cNvSpPr>
          <p:nvPr>
            <p:ph type="sldNum" sz="quarter" idx="5"/>
          </p:nvPr>
        </p:nvSpPr>
        <p:spPr>
          <a:xfrm>
            <a:off x="3894138" y="9169400"/>
            <a:ext cx="2981325" cy="4826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BC103B0-5997-49BB-8BF4-7D5DCADD82D6}" type="slidenum">
              <a:rPr lang="en-US" altLang="en-US"/>
              <a:pPr>
                <a:defRPr/>
              </a:pPr>
              <a:t>‹#›</a:t>
            </a:fld>
            <a:endParaRPr lang="en-US" altLang="en-US"/>
          </a:p>
        </p:txBody>
      </p:sp>
    </p:spTree>
    <p:extLst>
      <p:ext uri="{BB962C8B-B14F-4D97-AF65-F5344CB8AC3E}">
        <p14:creationId xmlns:p14="http://schemas.microsoft.com/office/powerpoint/2010/main" val="382963767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io4climate.org/video/vijay-kumar-didi-pershouse-the-remarkable-success-of-indias-natural-farming-movement/?utm_source=chatgpt.com"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en.wikipedia.org/wiki/Ramisetti_Murali?utm_source=chatgpt.com" TargetMode="External"/><Relationship Id="rId4" Type="http://schemas.openxmlformats.org/officeDocument/2006/relationships/hyperlink" Target="https://en.wikipedia.org/wiki/Vandana_Shiva?utm_source=chatgpt.co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o4climate.org/video/vijay-kumar-didi-pershouse-the-remarkable-success-of-indias-natural-farming-movement/?utm_source=chatgpt.com"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en.wikipedia.org/wiki/Ramisetti_Murali?utm_source=chatgpt.com" TargetMode="External"/><Relationship Id="rId4" Type="http://schemas.openxmlformats.org/officeDocument/2006/relationships/hyperlink" Target="https://en.wikipedia.org/wiki/Vandana_Shiva?utm_source=chatgpt.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io4climate.org/video/vijay-kumar-didi-pershouse-the-remarkable-success-of-indias-natural-farming-movement/?utm_source=chatgpt.com"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n.wikipedia.org/wiki/Ramisetti_Murali?utm_source=chatgpt.com" TargetMode="External"/><Relationship Id="rId4" Type="http://schemas.openxmlformats.org/officeDocument/2006/relationships/hyperlink" Target="https://en.wikipedia.org/wiki/Vandana_Shiva?utm_source=chatgpt.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4A86D6A-77A4-41C2-B5B4-32C6FA8C36CA}"/>
              </a:ext>
            </a:extLst>
          </p:cNvPr>
          <p:cNvSpPr>
            <a:spLocks noGrp="1"/>
          </p:cNvSpPr>
          <p:nvPr>
            <p:ph type="body" idx="1"/>
          </p:nvPr>
        </p:nvSpPr>
        <p:spPr/>
        <p:txBody>
          <a:bodyPr/>
          <a:lstStyle/>
          <a:p>
            <a:endParaRPr lang="en-I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India has witnessed a significant movement towards natural farming, led by several dedicated individuals who have championed sustainable agricultural practices. Notably, some of these pioneers have been honored with the prestigious Padma Shri award for their contributions. Here are some key figures:(</a:t>
            </a:r>
            <a:r>
              <a:rPr lang="en-US" dirty="0">
                <a:hlinkClick r:id="rId3" tooltip="The Remarkable Success Of India's Natural Farming Movement with ..."/>
              </a:rPr>
              <a:t>bio4climate.org</a:t>
            </a:r>
            <a:r>
              <a:rPr lang="en-US" dirty="0"/>
              <a:t>)</a:t>
            </a:r>
          </a:p>
          <a:p>
            <a:r>
              <a:rPr lang="en-US" b="1" dirty="0"/>
              <a:t>🌿 Padma Shri Awardees in Natural and Sustainable Farming</a:t>
            </a:r>
          </a:p>
          <a:p>
            <a:pPr>
              <a:buFont typeface="+mj-lt"/>
              <a:buAutoNum type="arabicPeriod"/>
            </a:pPr>
            <a:r>
              <a:rPr lang="en-US" b="1" dirty="0"/>
              <a:t>Subhash Palekar (Maharashtra)</a:t>
            </a:r>
            <a:br>
              <a:rPr lang="en-US" dirty="0"/>
            </a:br>
            <a:r>
              <a:rPr lang="en-US" dirty="0"/>
              <a:t>A former agricultural scientist, Subhash Palekar is renowned for developing and promoting Zero Budget Natural Farming (ZBNF), which emphasizes farming without chemical fertilizers and pesticides. He was awarded the Padma Shri in 2016 for his contributions to agriculture. </a:t>
            </a:r>
          </a:p>
          <a:p>
            <a:pPr>
              <a:buFont typeface="+mj-lt"/>
              <a:buAutoNum type="arabicPeriod"/>
            </a:pPr>
            <a:r>
              <a:rPr lang="en-US" b="1" dirty="0"/>
              <a:t>Sanjay Anant Patil (Goa)</a:t>
            </a:r>
            <a:br>
              <a:rPr lang="en-US" dirty="0"/>
            </a:br>
            <a:r>
              <a:rPr lang="en-US" dirty="0"/>
              <a:t>Known as the “One-Man Army,” Patil transformed a ten-acre barren land into a lush farm using natural farming techniques and a zero-energy micro-irrigation system. He was conferred the Padma Shri in 2024. </a:t>
            </a:r>
          </a:p>
          <a:p>
            <a:pPr>
              <a:buFont typeface="+mj-lt"/>
              <a:buAutoNum type="arabicPeriod"/>
            </a:pPr>
            <a:r>
              <a:rPr lang="en-US" b="1" dirty="0"/>
              <a:t>Kamala Pujari (Odisha)</a:t>
            </a:r>
            <a:br>
              <a:rPr lang="en-US" dirty="0"/>
            </a:br>
            <a:r>
              <a:rPr lang="en-US" dirty="0"/>
              <a:t>A tribal farmer from Koraput district, Pujari preserved hundreds of indigenous paddy varieties and promoted organic farming practices. She received the Padma Shri in 2019. </a:t>
            </a:r>
          </a:p>
          <a:p>
            <a:pPr>
              <a:buFont typeface="+mj-lt"/>
              <a:buAutoNum type="arabicPeriod"/>
            </a:pPr>
            <a:r>
              <a:rPr lang="en-US" b="1" dirty="0"/>
              <a:t>Amai </a:t>
            </a:r>
            <a:r>
              <a:rPr lang="en-US" b="1" dirty="0" err="1"/>
              <a:t>Mahalinga</a:t>
            </a:r>
            <a:r>
              <a:rPr lang="en-US" b="1" dirty="0"/>
              <a:t> Naik (Karnataka)</a:t>
            </a:r>
            <a:br>
              <a:rPr lang="en-US" dirty="0"/>
            </a:br>
            <a:r>
              <a:rPr lang="en-US" dirty="0"/>
              <a:t>Despite being illiterate, Naik single-handedly developed an organic farm on barren land by digging tunnels to access water, earning him the nickname “Tunnel Man of Karnataka.” He was awarded the Padma Shri in 2022. </a:t>
            </a:r>
          </a:p>
          <a:p>
            <a:pPr>
              <a:buFont typeface="+mj-lt"/>
              <a:buAutoNum type="arabicPeriod"/>
            </a:pPr>
            <a:r>
              <a:rPr lang="en-US" b="1" dirty="0"/>
              <a:t>Sundaram Verma (Rajasthan)</a:t>
            </a:r>
            <a:br>
              <a:rPr lang="en-US" dirty="0"/>
            </a:br>
            <a:r>
              <a:rPr lang="en-US" dirty="0"/>
              <a:t>An environmentalist who developed a dryland agroforestry technique, enabling tree plantation with just one </a:t>
            </a:r>
            <a:r>
              <a:rPr lang="en-US" dirty="0" err="1"/>
              <a:t>litre</a:t>
            </a:r>
            <a:r>
              <a:rPr lang="en-US" dirty="0"/>
              <a:t> of water per plant. He was honored with the Padma Shri in 2020. </a:t>
            </a:r>
          </a:p>
          <a:p>
            <a:r>
              <a:rPr lang="en-US" b="1" dirty="0"/>
              <a:t>🌾 Other Notable Advocates of Natural Farming</a:t>
            </a:r>
          </a:p>
          <a:p>
            <a:pPr>
              <a:buFont typeface="Arial" panose="020B0604020202020204" pitchFamily="34" charset="0"/>
              <a:buChar char="•"/>
            </a:pPr>
            <a:r>
              <a:rPr lang="en-US" b="1" dirty="0"/>
              <a:t>Vandana Shiva</a:t>
            </a:r>
            <a:br>
              <a:rPr lang="en-US" dirty="0"/>
            </a:br>
            <a:r>
              <a:rPr lang="en-US" dirty="0"/>
              <a:t>An environmentalist and author, Shiva has been a vocal advocate for organic farming, seed sovereignty, and sustainable agriculture through her organization, </a:t>
            </a:r>
            <a:r>
              <a:rPr lang="en-US" dirty="0" err="1"/>
              <a:t>Navdanya</a:t>
            </a:r>
            <a:r>
              <a:rPr lang="en-US" dirty="0"/>
              <a:t>. (</a:t>
            </a:r>
            <a:r>
              <a:rPr lang="en-US" dirty="0">
                <a:hlinkClick r:id="rId4" tooltip="Vandana Shiva"/>
              </a:rPr>
              <a:t>en.wikipedia.org</a:t>
            </a:r>
            <a:r>
              <a:rPr lang="en-US" dirty="0"/>
              <a:t>)</a:t>
            </a:r>
          </a:p>
          <a:p>
            <a:pPr>
              <a:buFont typeface="Arial" panose="020B0604020202020204" pitchFamily="34" charset="0"/>
              <a:buChar char="•"/>
            </a:pPr>
            <a:r>
              <a:rPr lang="en-US" b="1" dirty="0" err="1"/>
              <a:t>Ramisetti</a:t>
            </a:r>
            <a:r>
              <a:rPr lang="en-US" b="1" dirty="0"/>
              <a:t> Murali (Andhra Pradesh)</a:t>
            </a:r>
            <a:br>
              <a:rPr lang="en-US" dirty="0"/>
            </a:br>
            <a:r>
              <a:rPr lang="en-US" dirty="0"/>
              <a:t>A social worker and environmental activist, Murali has been involved in promoting sustainable farming practices and water conservation through his organization, Modern Architects for Rural India (MARI). (</a:t>
            </a:r>
            <a:r>
              <a:rPr lang="en-US" dirty="0">
                <a:hlinkClick r:id="rId5" tooltip="Ramisetti Murali"/>
              </a:rPr>
              <a:t>en.wikipedia.org</a:t>
            </a:r>
            <a:r>
              <a:rPr lang="en-US" dirty="0"/>
              <a:t>)</a:t>
            </a:r>
          </a:p>
          <a:p>
            <a:endParaRPr lang="en-IN" dirty="0"/>
          </a:p>
        </p:txBody>
      </p:sp>
    </p:spTree>
    <p:extLst>
      <p:ext uri="{BB962C8B-B14F-4D97-AF65-F5344CB8AC3E}">
        <p14:creationId xmlns:p14="http://schemas.microsoft.com/office/powerpoint/2010/main" val="7758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is that most of the problems we see around us are due to lack of clarity of human goal. </a:t>
            </a:r>
          </a:p>
          <a:p>
            <a:endParaRPr lang="en-US" dirty="0"/>
          </a:p>
          <a:p>
            <a:r>
              <a:rPr lang="en-US" dirty="0"/>
              <a:t>We don’t have to harp on the specific problems - Let participants explore the current state. </a:t>
            </a:r>
          </a:p>
          <a:p>
            <a:r>
              <a:rPr lang="en-US" dirty="0"/>
              <a:t>Don’t spend too much time on this slide</a:t>
            </a:r>
            <a:endParaRPr lang="en-IN" dirty="0"/>
          </a:p>
          <a:p>
            <a:endParaRPr lang="en-IN" dirty="0"/>
          </a:p>
        </p:txBody>
      </p:sp>
    </p:spTree>
    <p:extLst>
      <p:ext uri="{BB962C8B-B14F-4D97-AF65-F5344CB8AC3E}">
        <p14:creationId xmlns:p14="http://schemas.microsoft.com/office/powerpoint/2010/main" val="3006696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dirty="0"/>
              <a:t>Emergence: Overall Impact of Universal Human Values (UHV) on Students at SRMIST &amp; AKGEC</a:t>
            </a:r>
            <a:endParaRPr lang="en-US" dirty="0"/>
          </a:p>
          <a:p>
            <a:r>
              <a:rPr lang="en-US" b="1" dirty="0"/>
              <a:t>Introduction</a:t>
            </a:r>
          </a:p>
          <a:p>
            <a:r>
              <a:rPr lang="en-US" dirty="0"/>
              <a:t>The Universal Human Values (UHV) program has brought </a:t>
            </a:r>
            <a:r>
              <a:rPr lang="en-US" b="1" dirty="0"/>
              <a:t>profound transformations</a:t>
            </a:r>
            <a:r>
              <a:rPr lang="en-US" dirty="0"/>
              <a:t> to students at </a:t>
            </a:r>
            <a:r>
              <a:rPr lang="en-US" b="1" dirty="0"/>
              <a:t>SRMIST and AKGEC</a:t>
            </a:r>
            <a:r>
              <a:rPr lang="en-US" dirty="0"/>
              <a:t>, helping them develop </a:t>
            </a:r>
            <a:r>
              <a:rPr lang="en-US" b="1" dirty="0"/>
              <a:t>clarity in aspirations, emotional intelligence, ethical decision-making, and a commitment to sustainability</a:t>
            </a:r>
            <a:r>
              <a:rPr lang="en-US" dirty="0"/>
              <a:t>. This report combines real-life experiences and testimonials from students at both institutions, highlighting the </a:t>
            </a:r>
            <a:r>
              <a:rPr lang="en-US" b="1" dirty="0"/>
              <a:t>widespread positive impact of UHV education</a:t>
            </a:r>
            <a:r>
              <a:rPr lang="en-US" dirty="0"/>
              <a:t>.</a:t>
            </a:r>
          </a:p>
          <a:p>
            <a:r>
              <a:rPr lang="en-US" b="1" dirty="0"/>
              <a:t>1. Clarity in Aspirations and Self-Discovery</a:t>
            </a:r>
          </a:p>
          <a:p>
            <a:r>
              <a:rPr lang="en-US" b="1" dirty="0"/>
              <a:t>Student: </a:t>
            </a:r>
            <a:r>
              <a:rPr lang="en-US" b="1" dirty="0" err="1"/>
              <a:t>Tashi</a:t>
            </a:r>
            <a:r>
              <a:rPr lang="en-US" b="1" dirty="0"/>
              <a:t> Modi (SRMIST, MBBS 1st Year)</a:t>
            </a:r>
            <a:br>
              <a:rPr lang="en-US" dirty="0"/>
            </a:br>
            <a:r>
              <a:rPr lang="en-US" b="1" dirty="0"/>
              <a:t>Incident:</a:t>
            </a:r>
            <a:r>
              <a:rPr lang="en-US" dirty="0"/>
              <a:t> </a:t>
            </a:r>
            <a:r>
              <a:rPr lang="en-US" dirty="0" err="1"/>
              <a:t>Tashi</a:t>
            </a:r>
            <a:r>
              <a:rPr lang="en-US" dirty="0"/>
              <a:t>, living far from home, initially focused only on academic success. UHV shifted her mindset toward holistic personal growth.</a:t>
            </a:r>
          </a:p>
          <a:p>
            <a:r>
              <a:rPr lang="en-US" b="1" dirty="0"/>
              <a:t>Testimonial:</a:t>
            </a:r>
            <a:endParaRPr lang="en-US" dirty="0"/>
          </a:p>
          <a:p>
            <a:r>
              <a:rPr lang="en-US" i="1" dirty="0"/>
              <a:t>"I realized that my purpose here extends beyond just achieving good grades; it’s about becoming a person in tune with myself, others, and nature’s harmony."</a:t>
            </a:r>
            <a:endParaRPr lang="en-US" dirty="0"/>
          </a:p>
          <a:p>
            <a:r>
              <a:rPr lang="en-US" b="1" dirty="0"/>
              <a:t>Student: Vikas Kumar (AKGEC, UHV Workshop Participant)</a:t>
            </a:r>
            <a:br>
              <a:rPr lang="en-US" dirty="0"/>
            </a:br>
            <a:r>
              <a:rPr lang="en-US" b="1" dirty="0"/>
              <a:t>Incident:</a:t>
            </a:r>
            <a:r>
              <a:rPr lang="en-US" dirty="0"/>
              <a:t> Vikas realized that most of his decisions were influenced by </a:t>
            </a:r>
            <a:r>
              <a:rPr lang="en-US" b="1" dirty="0"/>
              <a:t>peer pressure</a:t>
            </a:r>
            <a:r>
              <a:rPr lang="en-US" dirty="0"/>
              <a:t>, not his true aspirations.</a:t>
            </a:r>
          </a:p>
          <a:p>
            <a:r>
              <a:rPr lang="en-US" b="1" dirty="0"/>
              <a:t>Testimonial:</a:t>
            </a:r>
            <a:endParaRPr lang="en-US" dirty="0"/>
          </a:p>
          <a:p>
            <a:r>
              <a:rPr lang="en-US" i="1" dirty="0"/>
              <a:t>"I came to know about my </a:t>
            </a:r>
            <a:r>
              <a:rPr lang="en-US" i="1" dirty="0" err="1"/>
              <a:t>swabhav</a:t>
            </a:r>
            <a:r>
              <a:rPr lang="en-US" i="1" dirty="0"/>
              <a:t> (Natural Acceptance) here and could see that most of my decisions were due to external pressures. Now, I understand that my aspirations should align with my inner self, not external influences."</a:t>
            </a:r>
            <a:endParaRPr lang="en-US" dirty="0"/>
          </a:p>
          <a:p>
            <a:r>
              <a:rPr lang="en-US" dirty="0"/>
              <a:t>👉 </a:t>
            </a:r>
            <a:r>
              <a:rPr lang="en-US" b="1" dirty="0"/>
              <a:t>Impact:</a:t>
            </a:r>
            <a:r>
              <a:rPr lang="en-US" dirty="0"/>
              <a:t> Students from both institutions gained </a:t>
            </a:r>
            <a:r>
              <a:rPr lang="en-US" b="1" dirty="0"/>
              <a:t>clarity in aspirations</a:t>
            </a:r>
            <a:r>
              <a:rPr lang="en-US" dirty="0"/>
              <a:t>, reducing stress and focusing on </a:t>
            </a:r>
            <a:r>
              <a:rPr lang="en-US" b="1" dirty="0"/>
              <a:t>personal growth and relationships</a:t>
            </a:r>
            <a:r>
              <a:rPr lang="en-US" dirty="0"/>
              <a:t>.</a:t>
            </a:r>
          </a:p>
          <a:p>
            <a:r>
              <a:rPr lang="en-US" b="1" dirty="0"/>
              <a:t>2. Overcoming Peer Pressure and Redefining Success</a:t>
            </a:r>
          </a:p>
          <a:p>
            <a:r>
              <a:rPr lang="en-US" b="1" dirty="0"/>
              <a:t>Student: Shalom Elisa Anish (SRMIST, MBBS 1st Year)</a:t>
            </a:r>
            <a:br>
              <a:rPr lang="en-US" dirty="0"/>
            </a:br>
            <a:r>
              <a:rPr lang="en-US" b="1" dirty="0"/>
              <a:t>Incident:</a:t>
            </a:r>
            <a:r>
              <a:rPr lang="en-US" dirty="0"/>
              <a:t> Shalom initially viewed success as </a:t>
            </a:r>
            <a:r>
              <a:rPr lang="en-US" b="1" dirty="0"/>
              <a:t>competition and achievements</a:t>
            </a:r>
            <a:r>
              <a:rPr lang="en-US" dirty="0"/>
              <a:t>. UHV helped her understand that true success is rooted in </a:t>
            </a:r>
            <a:r>
              <a:rPr lang="en-US" b="1" dirty="0"/>
              <a:t>self-harmony, values, and relationships</a:t>
            </a:r>
            <a:r>
              <a:rPr lang="en-US" dirty="0"/>
              <a:t>.</a:t>
            </a:r>
          </a:p>
          <a:p>
            <a:r>
              <a:rPr lang="en-US" b="1" dirty="0"/>
              <a:t>Testimonial:</a:t>
            </a:r>
            <a:endParaRPr lang="en-US" dirty="0"/>
          </a:p>
          <a:p>
            <a:r>
              <a:rPr lang="en-US" i="1" dirty="0"/>
              <a:t>"Before UHV, I thought happiness was tied only to achievements, and success meant competition. After UHV, I see happiness as self-harmony and values. I now feel that I am living life in a purposeful way."</a:t>
            </a:r>
            <a:endParaRPr lang="en-US" dirty="0"/>
          </a:p>
          <a:p>
            <a:r>
              <a:rPr lang="en-US" b="1" dirty="0"/>
              <a:t>Student: Ms. </a:t>
            </a:r>
            <a:r>
              <a:rPr lang="en-US" b="1" dirty="0" err="1"/>
              <a:t>Shalu</a:t>
            </a:r>
            <a:r>
              <a:rPr lang="en-US" b="1" dirty="0"/>
              <a:t> (AKGEC, UHV Workshop Participant)</a:t>
            </a:r>
            <a:br>
              <a:rPr lang="en-US" dirty="0"/>
            </a:br>
            <a:r>
              <a:rPr lang="en-US" b="1" dirty="0"/>
              <a:t>Incident:</a:t>
            </a:r>
            <a:r>
              <a:rPr lang="en-US" dirty="0"/>
              <a:t> </a:t>
            </a:r>
            <a:r>
              <a:rPr lang="en-US" dirty="0" err="1"/>
              <a:t>Shalu</a:t>
            </a:r>
            <a:r>
              <a:rPr lang="en-US" dirty="0"/>
              <a:t> realized that she had been </a:t>
            </a:r>
            <a:r>
              <a:rPr lang="en-US" b="1" dirty="0"/>
              <a:t>chasing external validation</a:t>
            </a:r>
            <a:r>
              <a:rPr lang="en-US" dirty="0"/>
              <a:t>, which made her unhappy.</a:t>
            </a:r>
          </a:p>
          <a:p>
            <a:r>
              <a:rPr lang="en-US" b="1" dirty="0"/>
              <a:t>Testimonial:</a:t>
            </a:r>
            <a:endParaRPr lang="en-US" dirty="0"/>
          </a:p>
          <a:p>
            <a:r>
              <a:rPr lang="en-US" i="1" dirty="0"/>
              <a:t>"I started copying others under peer pressure, which made me unhappy. I now understand that happiness should come from within, not external validation."</a:t>
            </a:r>
            <a:endParaRPr lang="en-US" dirty="0"/>
          </a:p>
          <a:p>
            <a:r>
              <a:rPr lang="en-US" dirty="0"/>
              <a:t>👉 </a:t>
            </a:r>
            <a:r>
              <a:rPr lang="en-US" b="1" dirty="0"/>
              <a:t>Impact:</a:t>
            </a:r>
            <a:r>
              <a:rPr lang="en-US" dirty="0"/>
              <a:t> Students developed </a:t>
            </a:r>
            <a:r>
              <a:rPr lang="en-US" b="1" dirty="0"/>
              <a:t>a broader perspective on success and happiness</a:t>
            </a:r>
            <a:r>
              <a:rPr lang="en-US" dirty="0"/>
              <a:t>, moving from </a:t>
            </a:r>
            <a:r>
              <a:rPr lang="en-US" b="1" dirty="0"/>
              <a:t>competition-driven mindsets to value-based, cooperative thinking</a:t>
            </a:r>
            <a:r>
              <a:rPr lang="en-US" dirty="0"/>
              <a:t>.</a:t>
            </a:r>
          </a:p>
          <a:p>
            <a:r>
              <a:rPr lang="en-US" b="1" dirty="0"/>
              <a:t>3. Strengthening Emotional Intelligence and Relationships</a:t>
            </a:r>
          </a:p>
          <a:p>
            <a:r>
              <a:rPr lang="en-US" b="1" dirty="0"/>
              <a:t>Student: </a:t>
            </a:r>
            <a:r>
              <a:rPr lang="en-US" b="1" dirty="0" err="1"/>
              <a:t>Harinishree</a:t>
            </a:r>
            <a:r>
              <a:rPr lang="en-US" b="1" dirty="0"/>
              <a:t> Meenakshi Sundar (SRMIST, Biomedical Engineering 2nd Year)</a:t>
            </a:r>
            <a:br>
              <a:rPr lang="en-US" dirty="0"/>
            </a:br>
            <a:r>
              <a:rPr lang="en-US" b="1" dirty="0"/>
              <a:t>Incident:</a:t>
            </a:r>
            <a:r>
              <a:rPr lang="en-US" dirty="0"/>
              <a:t> </a:t>
            </a:r>
            <a:r>
              <a:rPr lang="en-US" dirty="0" err="1"/>
              <a:t>Harinishree</a:t>
            </a:r>
            <a:r>
              <a:rPr lang="en-US" dirty="0"/>
              <a:t> realized the </a:t>
            </a:r>
            <a:r>
              <a:rPr lang="en-US" b="1" dirty="0"/>
              <a:t>importance of self-love, trust, and respect</a:t>
            </a:r>
            <a:r>
              <a:rPr lang="en-US" dirty="0"/>
              <a:t>, which helped her build better relationships.</a:t>
            </a:r>
          </a:p>
          <a:p>
            <a:r>
              <a:rPr lang="en-US" b="1" dirty="0"/>
              <a:t>Testimonial:</a:t>
            </a:r>
            <a:endParaRPr lang="en-US" dirty="0"/>
          </a:p>
          <a:p>
            <a:r>
              <a:rPr lang="en-US" i="1" dirty="0"/>
              <a:t>"Through this program, I have recognized the importance of self-love, trust, and respect. Exploring these topics has opened new horizons for personal growth and confidence."</a:t>
            </a:r>
            <a:endParaRPr lang="en-US" dirty="0"/>
          </a:p>
          <a:p>
            <a:r>
              <a:rPr lang="en-US" b="1" dirty="0"/>
              <a:t>Student: Anonymous (AKGEC, UHV Participant)</a:t>
            </a:r>
            <a:br>
              <a:rPr lang="en-US" dirty="0"/>
            </a:br>
            <a:r>
              <a:rPr lang="en-US" b="1" dirty="0"/>
              <a:t>Incident:</a:t>
            </a:r>
            <a:r>
              <a:rPr lang="en-US" dirty="0"/>
              <a:t> A student who frequently argued with parents learned </a:t>
            </a:r>
            <a:r>
              <a:rPr lang="en-US" b="1" dirty="0"/>
              <a:t>active listening and empathy</a:t>
            </a:r>
            <a:r>
              <a:rPr lang="en-US" dirty="0"/>
              <a:t>, transforming their relationship.</a:t>
            </a:r>
          </a:p>
          <a:p>
            <a:r>
              <a:rPr lang="en-US" b="1" dirty="0"/>
              <a:t>Testimonial:</a:t>
            </a:r>
            <a:endParaRPr lang="en-US" dirty="0"/>
          </a:p>
          <a:p>
            <a:r>
              <a:rPr lang="en-US" i="1" dirty="0"/>
              <a:t>"Earlier, I always felt my parents didn’t understand me. But after UHV, I realized I never tried to understand them either. Now, we communicate much better."</a:t>
            </a:r>
            <a:endParaRPr lang="en-US" dirty="0"/>
          </a:p>
          <a:p>
            <a:r>
              <a:rPr lang="en-US" dirty="0"/>
              <a:t>👉 </a:t>
            </a:r>
            <a:r>
              <a:rPr lang="en-US" b="1" dirty="0"/>
              <a:t>Impact:</a:t>
            </a:r>
            <a:r>
              <a:rPr lang="en-US" dirty="0"/>
              <a:t> Students at both institutions developed </a:t>
            </a:r>
            <a:r>
              <a:rPr lang="en-US" b="1" dirty="0"/>
              <a:t>stronger emotional intelligence, empathy, and healthier relationships</a:t>
            </a:r>
            <a:r>
              <a:rPr lang="en-US" dirty="0"/>
              <a:t>.</a:t>
            </a:r>
          </a:p>
          <a:p>
            <a:r>
              <a:rPr lang="en-US" b="1" dirty="0"/>
              <a:t>4. Ethical Clarity in Professional and Personal Life</a:t>
            </a:r>
          </a:p>
          <a:p>
            <a:r>
              <a:rPr lang="en-US" b="1" dirty="0"/>
              <a:t>Student: Soham </a:t>
            </a:r>
            <a:r>
              <a:rPr lang="en-US" b="1" dirty="0" err="1"/>
              <a:t>Wagh</a:t>
            </a:r>
            <a:r>
              <a:rPr lang="en-US" b="1" dirty="0"/>
              <a:t> (SRMIST, Networking and Communications 3rd Year)</a:t>
            </a:r>
            <a:br>
              <a:rPr lang="en-US" dirty="0"/>
            </a:br>
            <a:r>
              <a:rPr lang="en-US" b="1" dirty="0"/>
              <a:t>Incident:</a:t>
            </a:r>
            <a:r>
              <a:rPr lang="en-US" dirty="0"/>
              <a:t> Initially skeptical of UHV, Soham </a:t>
            </a:r>
            <a:r>
              <a:rPr lang="en-US" b="1" dirty="0"/>
              <a:t>discovered its deep personal impact through self-reflection exercises</a:t>
            </a:r>
            <a:r>
              <a:rPr lang="en-US" dirty="0"/>
              <a:t>.</a:t>
            </a:r>
          </a:p>
          <a:p>
            <a:r>
              <a:rPr lang="en-US" b="1" dirty="0"/>
              <a:t>Testimonial:</a:t>
            </a:r>
            <a:endParaRPr lang="en-US" dirty="0"/>
          </a:p>
          <a:p>
            <a:r>
              <a:rPr lang="en-US" i="1" dirty="0"/>
              <a:t>"At first, I thought UHV was just another formality. But learning about Natural Acceptance changed how I approach decisions, making me more aware and confident."</a:t>
            </a:r>
            <a:endParaRPr lang="en-US" dirty="0"/>
          </a:p>
          <a:p>
            <a:r>
              <a:rPr lang="en-US" b="1" dirty="0"/>
              <a:t>AKGEC Alumni (UHV Participant)</a:t>
            </a:r>
            <a:br>
              <a:rPr lang="en-US" dirty="0"/>
            </a:br>
            <a:r>
              <a:rPr lang="en-US" b="1" dirty="0"/>
              <a:t>Incident:</a:t>
            </a:r>
            <a:r>
              <a:rPr lang="en-US" dirty="0"/>
              <a:t> A former student </a:t>
            </a:r>
            <a:r>
              <a:rPr lang="en-US" b="1" dirty="0"/>
              <a:t>applied UHV lessons in the workplace</a:t>
            </a:r>
            <a:r>
              <a:rPr lang="en-US" dirty="0"/>
              <a:t>, handling conflicts with patience and understanding.</a:t>
            </a:r>
          </a:p>
          <a:p>
            <a:r>
              <a:rPr lang="en-US" b="1" dirty="0"/>
              <a:t>Testimonial:</a:t>
            </a:r>
            <a:endParaRPr lang="en-US" dirty="0"/>
          </a:p>
          <a:p>
            <a:r>
              <a:rPr lang="en-US" i="1" dirty="0"/>
              <a:t>"At my workplace, I used to get frustrated when my manager criticized me. After UHV, I started understanding his perspective rather than reacting emotionally. This helped me handle criticism better."</a:t>
            </a:r>
            <a:endParaRPr lang="en-US" dirty="0"/>
          </a:p>
          <a:p>
            <a:r>
              <a:rPr lang="en-US" dirty="0"/>
              <a:t>👉 </a:t>
            </a:r>
            <a:r>
              <a:rPr lang="en-US" b="1" dirty="0"/>
              <a:t>Impact:</a:t>
            </a:r>
            <a:r>
              <a:rPr lang="en-US" dirty="0"/>
              <a:t> Students learned </a:t>
            </a:r>
            <a:r>
              <a:rPr lang="en-US" b="1" dirty="0"/>
              <a:t>ethical clarity and resilience</a:t>
            </a:r>
            <a:r>
              <a:rPr lang="en-US" dirty="0"/>
              <a:t>, enabling them to handle </a:t>
            </a:r>
            <a:r>
              <a:rPr lang="en-US" b="1" dirty="0"/>
              <a:t>academic, professional, and personal challenges</a:t>
            </a:r>
            <a:r>
              <a:rPr lang="en-US" dirty="0"/>
              <a:t> more effectively.</a:t>
            </a:r>
          </a:p>
          <a:p>
            <a:r>
              <a:rPr lang="en-US" b="1" dirty="0"/>
              <a:t>5. Commitment to Sustainable and Ethical Living</a:t>
            </a:r>
          </a:p>
          <a:p>
            <a:r>
              <a:rPr lang="en-US" b="1" dirty="0"/>
              <a:t>Incident:</a:t>
            </a:r>
            <a:r>
              <a:rPr lang="en-US" dirty="0"/>
              <a:t> The </a:t>
            </a:r>
            <a:r>
              <a:rPr lang="en-US" b="1" dirty="0"/>
              <a:t>Eco Revive Competition (SRMIST)</a:t>
            </a:r>
            <a:r>
              <a:rPr lang="en-US" dirty="0"/>
              <a:t> encouraged students to </a:t>
            </a:r>
            <a:r>
              <a:rPr lang="en-US" b="1" dirty="0"/>
              <a:t>turn waste materials into functional items</a:t>
            </a:r>
            <a:r>
              <a:rPr lang="en-US" dirty="0"/>
              <a:t>, promoting sustainability.</a:t>
            </a:r>
          </a:p>
          <a:p>
            <a:r>
              <a:rPr lang="en-US" dirty="0"/>
              <a:t>🔹 </a:t>
            </a:r>
            <a:r>
              <a:rPr lang="en-US" b="1" dirty="0"/>
              <a:t>Student Testimonial:</a:t>
            </a:r>
            <a:endParaRPr lang="en-US" dirty="0"/>
          </a:p>
          <a:p>
            <a:r>
              <a:rPr lang="en-US" i="1" dirty="0"/>
              <a:t>"Eco Revive helped me understand the importance of sustainability and how small actions like upcycling can make a big difference."</a:t>
            </a:r>
            <a:endParaRPr lang="en-US" dirty="0"/>
          </a:p>
          <a:p>
            <a:r>
              <a:rPr lang="en-US" b="1" dirty="0"/>
              <a:t>Incident:</a:t>
            </a:r>
            <a:r>
              <a:rPr lang="en-US" dirty="0"/>
              <a:t> A group of </a:t>
            </a:r>
            <a:r>
              <a:rPr lang="en-US" b="1" dirty="0"/>
              <a:t>AKGEC students planted 25 trees and committed to caring for them</a:t>
            </a:r>
            <a:r>
              <a:rPr lang="en-US" dirty="0"/>
              <a:t>, promoting environmental responsibility.</a:t>
            </a:r>
          </a:p>
          <a:p>
            <a:r>
              <a:rPr lang="en-US" dirty="0"/>
              <a:t>🔹 </a:t>
            </a:r>
            <a:r>
              <a:rPr lang="en-US" b="1" dirty="0"/>
              <a:t>Student Testimonial:</a:t>
            </a:r>
            <a:endParaRPr lang="en-US" dirty="0"/>
          </a:p>
          <a:p>
            <a:r>
              <a:rPr lang="en-US" i="1" dirty="0"/>
              <a:t>"After learning about sustainable living in UHV, I realized how much water I was wasting. I now ensure I use every drop and raise awareness in my neighborhood."</a:t>
            </a:r>
            <a:endParaRPr lang="en-US" dirty="0"/>
          </a:p>
          <a:p>
            <a:r>
              <a:rPr lang="en-US" dirty="0"/>
              <a:t>👉 </a:t>
            </a:r>
            <a:r>
              <a:rPr lang="en-US" b="1" dirty="0"/>
              <a:t>Impact:</a:t>
            </a:r>
            <a:r>
              <a:rPr lang="en-US" dirty="0"/>
              <a:t> Students became </a:t>
            </a:r>
            <a:r>
              <a:rPr lang="en-US" b="1" dirty="0"/>
              <a:t>more environmentally responsible</a:t>
            </a:r>
            <a:r>
              <a:rPr lang="en-US" dirty="0"/>
              <a:t>, applying UHV principles to </a:t>
            </a:r>
            <a:r>
              <a:rPr lang="en-US" b="1" dirty="0"/>
              <a:t>sustainability and community service</a:t>
            </a:r>
            <a:r>
              <a:rPr lang="en-US" dirty="0"/>
              <a:t>.</a:t>
            </a:r>
          </a:p>
          <a:p>
            <a:r>
              <a:rPr lang="en-US" b="1" dirty="0"/>
              <a:t>Conclusion</a:t>
            </a:r>
          </a:p>
          <a:p>
            <a:r>
              <a:rPr lang="en-US" dirty="0"/>
              <a:t>The </a:t>
            </a:r>
            <a:r>
              <a:rPr lang="en-US" b="1" dirty="0"/>
              <a:t>UHV program at SRMIST and AKGEC</a:t>
            </a:r>
            <a:r>
              <a:rPr lang="en-US" dirty="0"/>
              <a:t> has led to </a:t>
            </a:r>
            <a:r>
              <a:rPr lang="en-US" b="1" dirty="0"/>
              <a:t>remarkable student transformations</a:t>
            </a:r>
            <a:r>
              <a:rPr lang="en-US" dirty="0"/>
              <a:t>, including: ✅ Greater </a:t>
            </a:r>
            <a:r>
              <a:rPr lang="en-US" b="1" dirty="0"/>
              <a:t>self-awareness and clarity of aspirations</a:t>
            </a:r>
            <a:r>
              <a:rPr lang="en-US" dirty="0"/>
              <a:t>.</a:t>
            </a:r>
            <a:br>
              <a:rPr lang="en-US" dirty="0"/>
            </a:br>
            <a:r>
              <a:rPr lang="en-US" dirty="0"/>
              <a:t>✅ Stronger </a:t>
            </a:r>
            <a:r>
              <a:rPr lang="en-US" b="1" dirty="0"/>
              <a:t>emotional intelligence and relationship-building</a:t>
            </a:r>
            <a:r>
              <a:rPr lang="en-US" dirty="0"/>
              <a:t>.</a:t>
            </a:r>
            <a:br>
              <a:rPr lang="en-US" dirty="0"/>
            </a:br>
            <a:r>
              <a:rPr lang="en-US" dirty="0"/>
              <a:t>✅ Ethical </a:t>
            </a:r>
            <a:r>
              <a:rPr lang="en-US" b="1" dirty="0"/>
              <a:t>decision-making skills for academic and professional growth</a:t>
            </a:r>
            <a:r>
              <a:rPr lang="en-US" dirty="0"/>
              <a:t>.</a:t>
            </a:r>
            <a:br>
              <a:rPr lang="en-US" dirty="0"/>
            </a:br>
            <a:r>
              <a:rPr lang="en-US" dirty="0"/>
              <a:t>✅ </a:t>
            </a:r>
            <a:r>
              <a:rPr lang="en-US" b="1" dirty="0"/>
              <a:t>Overcoming peer pressure</a:t>
            </a:r>
            <a:r>
              <a:rPr lang="en-US" dirty="0"/>
              <a:t> and redefining success in a </a:t>
            </a:r>
            <a:r>
              <a:rPr lang="en-US" b="1" dirty="0"/>
              <a:t>holistic way</a:t>
            </a:r>
            <a:r>
              <a:rPr lang="en-US" dirty="0"/>
              <a:t>.</a:t>
            </a:r>
            <a:br>
              <a:rPr lang="en-US" dirty="0"/>
            </a:br>
            <a:r>
              <a:rPr lang="en-US" dirty="0"/>
              <a:t>✅ Commitment to </a:t>
            </a:r>
            <a:r>
              <a:rPr lang="en-US" b="1" dirty="0"/>
              <a:t>sustainability and ethical living</a:t>
            </a:r>
            <a:r>
              <a:rPr lang="en-US" dirty="0"/>
              <a:t>.</a:t>
            </a:r>
          </a:p>
          <a:p>
            <a:r>
              <a:rPr lang="en-US"/>
              <a:t>These real-life incidents and testimonials show that </a:t>
            </a:r>
            <a:r>
              <a:rPr lang="en-US" b="1"/>
              <a:t>UHV is not just a subject—it is a life-changing experience</a:t>
            </a:r>
            <a:r>
              <a:rPr lang="en-US"/>
              <a:t> that empowers students to lead </a:t>
            </a:r>
            <a:r>
              <a:rPr lang="en-US" b="1"/>
              <a:t>meaningful, responsible, and balanced lives</a:t>
            </a:r>
            <a:r>
              <a:rPr lang="en-US"/>
              <a:t>.</a:t>
            </a:r>
          </a:p>
          <a:p>
            <a:endParaRPr lang="en-IN"/>
          </a:p>
        </p:txBody>
      </p:sp>
    </p:spTree>
    <p:extLst>
      <p:ext uri="{BB962C8B-B14F-4D97-AF65-F5344CB8AC3E}">
        <p14:creationId xmlns:p14="http://schemas.microsoft.com/office/powerpoint/2010/main" val="4290105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India has witnessed a significant movement towards natural farming, led by several dedicated individuals who have championed sustainable agricultural practices. Notably, some of these pioneers have been honored with the prestigious Padma Shri award for their contributions. Here are some key figures:(</a:t>
            </a:r>
            <a:r>
              <a:rPr lang="en-US" dirty="0">
                <a:hlinkClick r:id="rId3" tooltip="The Remarkable Success Of India's Natural Farming Movement with ..."/>
              </a:rPr>
              <a:t>bio4climate.org</a:t>
            </a:r>
            <a:r>
              <a:rPr lang="en-US" dirty="0"/>
              <a:t>)</a:t>
            </a:r>
          </a:p>
          <a:p>
            <a:r>
              <a:rPr lang="en-US" b="1" dirty="0"/>
              <a:t>🌿 Padma Shri Awardees in Natural and Sustainable Farming</a:t>
            </a:r>
          </a:p>
          <a:p>
            <a:pPr>
              <a:buFont typeface="+mj-lt"/>
              <a:buAutoNum type="arabicPeriod"/>
            </a:pPr>
            <a:r>
              <a:rPr lang="en-US" b="1" dirty="0"/>
              <a:t>Subhash Palekar (Maharashtra)</a:t>
            </a:r>
            <a:br>
              <a:rPr lang="en-US" dirty="0"/>
            </a:br>
            <a:r>
              <a:rPr lang="en-US" dirty="0"/>
              <a:t>A former agricultural scientist, Subhash Palekar is renowned for developing and promoting Zero Budget Natural Farming (ZBNF), which emphasizes farming without chemical fertilizers and pesticides. He was awarded the Padma Shri in 2016 for his contributions to agriculture. </a:t>
            </a:r>
          </a:p>
          <a:p>
            <a:pPr>
              <a:buFont typeface="+mj-lt"/>
              <a:buAutoNum type="arabicPeriod"/>
            </a:pPr>
            <a:r>
              <a:rPr lang="en-US" b="1" dirty="0"/>
              <a:t>Sanjay Anant Patil (Goa)</a:t>
            </a:r>
            <a:br>
              <a:rPr lang="en-US" dirty="0"/>
            </a:br>
            <a:r>
              <a:rPr lang="en-US" dirty="0"/>
              <a:t>Known as the “One-Man Army,” Patil transformed a ten-acre barren land into a lush farm using natural farming techniques and a zero-energy micro-irrigation system. He was conferred the Padma Shri in 2024. </a:t>
            </a:r>
          </a:p>
          <a:p>
            <a:pPr>
              <a:buFont typeface="+mj-lt"/>
              <a:buAutoNum type="arabicPeriod"/>
            </a:pPr>
            <a:r>
              <a:rPr lang="en-US" b="1" dirty="0"/>
              <a:t>Kamala Pujari (Odisha)</a:t>
            </a:r>
            <a:br>
              <a:rPr lang="en-US" dirty="0"/>
            </a:br>
            <a:r>
              <a:rPr lang="en-US" dirty="0"/>
              <a:t>A tribal farmer from Koraput district, Pujari preserved hundreds of indigenous paddy varieties and promoted organic farming practices. She received the Padma Shri in 2019. </a:t>
            </a:r>
          </a:p>
          <a:p>
            <a:pPr>
              <a:buFont typeface="+mj-lt"/>
              <a:buAutoNum type="arabicPeriod"/>
            </a:pPr>
            <a:r>
              <a:rPr lang="en-US" b="1" dirty="0"/>
              <a:t>Amai </a:t>
            </a:r>
            <a:r>
              <a:rPr lang="en-US" b="1" dirty="0" err="1"/>
              <a:t>Mahalinga</a:t>
            </a:r>
            <a:r>
              <a:rPr lang="en-US" b="1" dirty="0"/>
              <a:t> Naik (Karnataka)</a:t>
            </a:r>
            <a:br>
              <a:rPr lang="en-US" dirty="0"/>
            </a:br>
            <a:r>
              <a:rPr lang="en-US" dirty="0"/>
              <a:t>Despite being illiterate, Naik single-handedly developed an organic farm on barren land by digging tunnels to access water, earning him the nickname “Tunnel Man of Karnataka.” He was awarded the Padma Shri in 2022. </a:t>
            </a:r>
          </a:p>
          <a:p>
            <a:pPr>
              <a:buFont typeface="+mj-lt"/>
              <a:buAutoNum type="arabicPeriod"/>
            </a:pPr>
            <a:r>
              <a:rPr lang="en-US" b="1" dirty="0"/>
              <a:t>Sundaram Verma (Rajasthan)</a:t>
            </a:r>
            <a:br>
              <a:rPr lang="en-US" dirty="0"/>
            </a:br>
            <a:r>
              <a:rPr lang="en-US" dirty="0"/>
              <a:t>An environmentalist who developed a dryland agroforestry technique, enabling tree plantation with just one </a:t>
            </a:r>
            <a:r>
              <a:rPr lang="en-US" dirty="0" err="1"/>
              <a:t>litre</a:t>
            </a:r>
            <a:r>
              <a:rPr lang="en-US" dirty="0"/>
              <a:t> of water per plant. He was honored with the Padma Shri in 2020. </a:t>
            </a:r>
          </a:p>
          <a:p>
            <a:r>
              <a:rPr lang="en-US" b="1" dirty="0"/>
              <a:t>🌾 Other Notable Advocates of Natural Farming</a:t>
            </a:r>
          </a:p>
          <a:p>
            <a:pPr>
              <a:buFont typeface="Arial" panose="020B0604020202020204" pitchFamily="34" charset="0"/>
              <a:buChar char="•"/>
            </a:pPr>
            <a:r>
              <a:rPr lang="en-US" b="1" dirty="0"/>
              <a:t>Vandana Shiva</a:t>
            </a:r>
            <a:br>
              <a:rPr lang="en-US" dirty="0"/>
            </a:br>
            <a:r>
              <a:rPr lang="en-US" dirty="0"/>
              <a:t>An environmentalist and author, Shiva has been a vocal advocate for organic farming, seed sovereignty, and sustainable agriculture through her organization, </a:t>
            </a:r>
            <a:r>
              <a:rPr lang="en-US" dirty="0" err="1"/>
              <a:t>Navdanya</a:t>
            </a:r>
            <a:r>
              <a:rPr lang="en-US" dirty="0"/>
              <a:t>. (</a:t>
            </a:r>
            <a:r>
              <a:rPr lang="en-US" dirty="0">
                <a:hlinkClick r:id="rId4" tooltip="Vandana Shiva"/>
              </a:rPr>
              <a:t>en.wikipedia.org</a:t>
            </a:r>
            <a:r>
              <a:rPr lang="en-US" dirty="0"/>
              <a:t>)</a:t>
            </a:r>
          </a:p>
          <a:p>
            <a:pPr>
              <a:buFont typeface="Arial" panose="020B0604020202020204" pitchFamily="34" charset="0"/>
              <a:buChar char="•"/>
            </a:pPr>
            <a:r>
              <a:rPr lang="en-US" b="1" dirty="0" err="1"/>
              <a:t>Ramisetti</a:t>
            </a:r>
            <a:r>
              <a:rPr lang="en-US" b="1" dirty="0"/>
              <a:t> Murali (Andhra Pradesh)</a:t>
            </a:r>
            <a:br>
              <a:rPr lang="en-US" dirty="0"/>
            </a:br>
            <a:r>
              <a:rPr lang="en-US" dirty="0"/>
              <a:t>A social worker and environmental activist, Murali has been involved in promoting sustainable farming practices and water conservation through his organization, Modern Architects for Rural India (MARI). (</a:t>
            </a:r>
            <a:r>
              <a:rPr lang="en-US" dirty="0">
                <a:hlinkClick r:id="rId5" tooltip="Ramisetti Murali"/>
              </a:rPr>
              <a:t>en.wikipedia.org</a:t>
            </a:r>
            <a:r>
              <a:rPr lang="en-US" dirty="0"/>
              <a:t>)</a:t>
            </a:r>
          </a:p>
          <a:p>
            <a:endParaRPr lang="en-IN" dirty="0"/>
          </a:p>
        </p:txBody>
      </p:sp>
    </p:spTree>
    <p:extLst>
      <p:ext uri="{BB962C8B-B14F-4D97-AF65-F5344CB8AC3E}">
        <p14:creationId xmlns:p14="http://schemas.microsoft.com/office/powerpoint/2010/main" val="121584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0B9FCF1-0489-4A7F-A737-DC7F6B303E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249DF38-5A60-471D-8CBC-AAF9358191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2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15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08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7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973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1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India has witnessed a significant movement towards natural farming, led by several dedicated individuals who have championed sustainable agricultural practices. Notably, some of these pioneers have been honored with the prestigious Padma Shri award for their contributions. Here are some key figures:(</a:t>
            </a:r>
            <a:r>
              <a:rPr lang="en-US" dirty="0">
                <a:hlinkClick r:id="rId3" tooltip="The Remarkable Success Of India's Natural Farming Movement with ..."/>
              </a:rPr>
              <a:t>bio4climate.org</a:t>
            </a:r>
            <a:r>
              <a:rPr lang="en-US" dirty="0"/>
              <a:t>)</a:t>
            </a:r>
          </a:p>
          <a:p>
            <a:r>
              <a:rPr lang="en-US" b="1" dirty="0"/>
              <a:t>🌿 Padma Shri Awardees in Natural and Sustainable Farming</a:t>
            </a:r>
          </a:p>
          <a:p>
            <a:pPr>
              <a:buFont typeface="+mj-lt"/>
              <a:buAutoNum type="arabicPeriod"/>
            </a:pPr>
            <a:r>
              <a:rPr lang="en-US" b="1" dirty="0"/>
              <a:t>Subhash Palekar (Maharashtra)</a:t>
            </a:r>
            <a:br>
              <a:rPr lang="en-US" dirty="0"/>
            </a:br>
            <a:r>
              <a:rPr lang="en-US" dirty="0"/>
              <a:t>A former agricultural scientist, Subhash Palekar is renowned for developing and promoting Zero Budget Natural Farming (ZBNF), which emphasizes farming without chemical fertilizers and pesticides. He was awarded the Padma Shri in 2016 for his contributions to agriculture. </a:t>
            </a:r>
          </a:p>
          <a:p>
            <a:pPr>
              <a:buFont typeface="+mj-lt"/>
              <a:buAutoNum type="arabicPeriod"/>
            </a:pPr>
            <a:r>
              <a:rPr lang="en-US" b="1" dirty="0"/>
              <a:t>Sanjay Anant Patil (Goa)</a:t>
            </a:r>
            <a:br>
              <a:rPr lang="en-US" dirty="0"/>
            </a:br>
            <a:r>
              <a:rPr lang="en-US" dirty="0"/>
              <a:t>Known as the “One-Man Army,” Patil transformed a ten-acre barren land into a lush farm using natural farming techniques and a zero-energy micro-irrigation system. He was conferred the Padma Shri in 2024. </a:t>
            </a:r>
          </a:p>
          <a:p>
            <a:pPr>
              <a:buFont typeface="+mj-lt"/>
              <a:buAutoNum type="arabicPeriod"/>
            </a:pPr>
            <a:r>
              <a:rPr lang="en-US" b="1" dirty="0"/>
              <a:t>Kamala Pujari (Odisha)</a:t>
            </a:r>
            <a:br>
              <a:rPr lang="en-US" dirty="0"/>
            </a:br>
            <a:r>
              <a:rPr lang="en-US" dirty="0"/>
              <a:t>A tribal farmer from Koraput district, Pujari preserved hundreds of indigenous paddy varieties and promoted organic farming practices. She received the Padma Shri in 2019. </a:t>
            </a:r>
          </a:p>
          <a:p>
            <a:pPr>
              <a:buFont typeface="+mj-lt"/>
              <a:buAutoNum type="arabicPeriod"/>
            </a:pPr>
            <a:r>
              <a:rPr lang="en-US" b="1" dirty="0"/>
              <a:t>Amai </a:t>
            </a:r>
            <a:r>
              <a:rPr lang="en-US" b="1" dirty="0" err="1"/>
              <a:t>Mahalinga</a:t>
            </a:r>
            <a:r>
              <a:rPr lang="en-US" b="1" dirty="0"/>
              <a:t> Naik (Karnataka)</a:t>
            </a:r>
            <a:br>
              <a:rPr lang="en-US" dirty="0"/>
            </a:br>
            <a:r>
              <a:rPr lang="en-US" dirty="0"/>
              <a:t>Despite being illiterate, Naik single-handedly developed an organic farm on barren land by digging tunnels to access water, earning him the nickname “Tunnel Man of Karnataka.” He was awarded the Padma Shri in 2022. </a:t>
            </a:r>
          </a:p>
          <a:p>
            <a:pPr>
              <a:buFont typeface="+mj-lt"/>
              <a:buAutoNum type="arabicPeriod"/>
            </a:pPr>
            <a:r>
              <a:rPr lang="en-US" b="1" dirty="0"/>
              <a:t>Sundaram Verma (Rajasthan)</a:t>
            </a:r>
            <a:br>
              <a:rPr lang="en-US" dirty="0"/>
            </a:br>
            <a:r>
              <a:rPr lang="en-US" dirty="0"/>
              <a:t>An environmentalist who developed a dryland agroforestry technique, enabling tree plantation with just one </a:t>
            </a:r>
            <a:r>
              <a:rPr lang="en-US" dirty="0" err="1"/>
              <a:t>litre</a:t>
            </a:r>
            <a:r>
              <a:rPr lang="en-US" dirty="0"/>
              <a:t> of water per plant. He was honored with the Padma Shri in 2020. </a:t>
            </a:r>
          </a:p>
          <a:p>
            <a:r>
              <a:rPr lang="en-US" b="1" dirty="0"/>
              <a:t>🌾 Other Notable Advocates of Natural Farming</a:t>
            </a:r>
          </a:p>
          <a:p>
            <a:pPr>
              <a:buFont typeface="Arial" panose="020B0604020202020204" pitchFamily="34" charset="0"/>
              <a:buChar char="•"/>
            </a:pPr>
            <a:r>
              <a:rPr lang="en-US" b="1" dirty="0"/>
              <a:t>Vandana Shiva</a:t>
            </a:r>
            <a:br>
              <a:rPr lang="en-US" dirty="0"/>
            </a:br>
            <a:r>
              <a:rPr lang="en-US" dirty="0"/>
              <a:t>An environmentalist and author, Shiva has been a vocal advocate for organic farming, seed sovereignty, and sustainable agriculture through her organization, </a:t>
            </a:r>
            <a:r>
              <a:rPr lang="en-US" dirty="0" err="1"/>
              <a:t>Navdanya</a:t>
            </a:r>
            <a:r>
              <a:rPr lang="en-US" dirty="0"/>
              <a:t>. (</a:t>
            </a:r>
            <a:r>
              <a:rPr lang="en-US" dirty="0">
                <a:hlinkClick r:id="rId4" tooltip="Vandana Shiva"/>
              </a:rPr>
              <a:t>en.wikipedia.org</a:t>
            </a:r>
            <a:r>
              <a:rPr lang="en-US" dirty="0"/>
              <a:t>)</a:t>
            </a:r>
          </a:p>
          <a:p>
            <a:pPr>
              <a:buFont typeface="Arial" panose="020B0604020202020204" pitchFamily="34" charset="0"/>
              <a:buChar char="•"/>
            </a:pPr>
            <a:r>
              <a:rPr lang="en-US" b="1" dirty="0" err="1"/>
              <a:t>Ramisetti</a:t>
            </a:r>
            <a:r>
              <a:rPr lang="en-US" b="1" dirty="0"/>
              <a:t> Murali (Andhra Pradesh)</a:t>
            </a:r>
            <a:br>
              <a:rPr lang="en-US" dirty="0"/>
            </a:br>
            <a:r>
              <a:rPr lang="en-US" dirty="0"/>
              <a:t>A social worker and environmental activist, Murali has been involved in promoting sustainable farming practices and water conservation through his organization, Modern Architects for Rural India (MARI). (</a:t>
            </a:r>
            <a:r>
              <a:rPr lang="en-US" dirty="0">
                <a:hlinkClick r:id="rId5" tooltip="Ramisetti Murali"/>
              </a:rPr>
              <a:t>en.wikipedia.org</a:t>
            </a:r>
            <a:r>
              <a:rPr lang="en-US" dirty="0"/>
              <a:t>)</a:t>
            </a:r>
          </a:p>
          <a:p>
            <a:endParaRPr lang="en-IN" dirty="0"/>
          </a:p>
        </p:txBody>
      </p:sp>
    </p:spTree>
    <p:extLst>
      <p:ext uri="{BB962C8B-B14F-4D97-AF65-F5344CB8AC3E}">
        <p14:creationId xmlns:p14="http://schemas.microsoft.com/office/powerpoint/2010/main" val="2426645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White">
      <p:bgPr>
        <a:solidFill>
          <a:srgbClr val="4B0082"/>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666930AF-5BEB-43F0-8394-03B852100DDD}"/>
              </a:ext>
            </a:extLst>
          </p:cNvPr>
          <p:cNvSpPr>
            <a:spLocks noChangeAspect="1"/>
          </p:cNvSpPr>
          <p:nvPr userDrawn="1"/>
        </p:nvSpPr>
        <p:spPr>
          <a:xfrm rot="5400000">
            <a:off x="732768" y="-4584192"/>
            <a:ext cx="12082462" cy="14341201"/>
          </a:xfrm>
          <a:prstGeom prst="rect">
            <a:avLst/>
          </a:prstGeom>
          <a:blipFill>
            <a:blip r:embed="rId2"/>
            <a:srcRect/>
            <a:stretch>
              <a:fillRect t="-6" b="-6"/>
            </a:stretch>
          </a:blipFill>
        </p:spPr>
        <p:txBody>
          <a:bodyPr/>
          <a:lstStyle/>
          <a:p>
            <a:endParaRPr lang="en-IN" dirty="0"/>
          </a:p>
        </p:txBody>
      </p:sp>
      <p:grpSp>
        <p:nvGrpSpPr>
          <p:cNvPr id="5" name="Group 11">
            <a:extLst>
              <a:ext uri="{FF2B5EF4-FFF2-40B4-BE49-F238E27FC236}">
                <a16:creationId xmlns:a16="http://schemas.microsoft.com/office/drawing/2014/main" id="{4CD21F3E-723F-4A27-92B6-76927D292CA6}"/>
              </a:ext>
            </a:extLst>
          </p:cNvPr>
          <p:cNvGrpSpPr>
            <a:grpSpLocks/>
          </p:cNvGrpSpPr>
          <p:nvPr userDrawn="1"/>
        </p:nvGrpSpPr>
        <p:grpSpPr bwMode="auto">
          <a:xfrm>
            <a:off x="109538" y="6527800"/>
            <a:ext cx="3395662" cy="369888"/>
            <a:chOff x="109537" y="6527800"/>
            <a:chExt cx="3395663" cy="369332"/>
          </a:xfrm>
        </p:grpSpPr>
        <p:sp>
          <p:nvSpPr>
            <p:cNvPr id="6" name="Rectangle 27">
              <a:extLst>
                <a:ext uri="{FF2B5EF4-FFF2-40B4-BE49-F238E27FC236}">
                  <a16:creationId xmlns:a16="http://schemas.microsoft.com/office/drawing/2014/main" id="{5FE9E0EB-B3DC-4CCC-95FF-1D912D8573A0}"/>
                </a:ext>
              </a:extLst>
            </p:cNvPr>
            <p:cNvSpPr>
              <a:spLocks noChangeArrowheads="1"/>
            </p:cNvSpPr>
            <p:nvPr/>
          </p:nvSpPr>
          <p:spPr bwMode="auto">
            <a:xfrm flipV="1">
              <a:off x="968374" y="6527800"/>
              <a:ext cx="2536826" cy="369332"/>
            </a:xfrm>
            <a:prstGeom prst="rect">
              <a:avLst/>
            </a:prstGeom>
            <a:noFill/>
            <a:ln>
              <a:noFill/>
            </a:ln>
          </p:spPr>
          <p:txBody>
            <a:bodyPr rot="10800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a:solidFill>
                    <a:schemeClr val="bg1"/>
                  </a:solidFill>
                </a:rPr>
                <a:t>UHV Foundation (uhv.org.in)</a:t>
              </a:r>
            </a:p>
          </p:txBody>
        </p:sp>
        <p:pic>
          <p:nvPicPr>
            <p:cNvPr id="7" name="Picture 9">
              <a:extLst>
                <a:ext uri="{FF2B5EF4-FFF2-40B4-BE49-F238E27FC236}">
                  <a16:creationId xmlns:a16="http://schemas.microsoft.com/office/drawing/2014/main" id="{A9881044-1C76-4CB9-B156-0826F23AD6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7" y="6630988"/>
              <a:ext cx="500063"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088F7CF-63B5-42F5-A059-71F1EA2DCBA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5800" y="6572250"/>
              <a:ext cx="282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5154" name="Text Placeholder 7"/>
          <p:cNvSpPr>
            <a:spLocks noGrp="1"/>
          </p:cNvSpPr>
          <p:nvPr>
            <p:ph type="subTitle" idx="1"/>
          </p:nvPr>
        </p:nvSpPr>
        <p:spPr bwMode="invGray">
          <a:xfrm>
            <a:off x="609600" y="3900488"/>
            <a:ext cx="11049000" cy="369332"/>
          </a:xfrm>
          <a:prstGeom prst="rect">
            <a:avLst/>
          </a:prstGeom>
          <a:noFill/>
        </p:spPr>
        <p:txBody>
          <a:bodyPr wrap="square">
            <a:spAutoFit/>
          </a:bodyPr>
          <a:lstStyle>
            <a:lvl1pPr marL="0" indent="0">
              <a:buFontTx/>
              <a:buNone/>
              <a:defRPr sz="1800" b="0" smtClean="0">
                <a:solidFill>
                  <a:schemeClr val="bg1"/>
                </a:solidFill>
                <a:latin typeface="Arial" charset="0"/>
              </a:defRPr>
            </a:lvl1pPr>
          </a:lstStyle>
          <a:p>
            <a:r>
              <a:rPr lang="en-US" dirty="0"/>
              <a:t>Click to edit Master subtitle style</a:t>
            </a:r>
          </a:p>
        </p:txBody>
      </p:sp>
      <p:sp>
        <p:nvSpPr>
          <p:cNvPr id="305156" name="Rectangle 5"/>
          <p:cNvSpPr>
            <a:spLocks noGrp="1" noChangeArrowheads="1"/>
          </p:cNvSpPr>
          <p:nvPr>
            <p:ph type="ctrTitle"/>
          </p:nvPr>
        </p:nvSpPr>
        <p:spPr bwMode="invGray">
          <a:xfrm>
            <a:off x="609600" y="2286000"/>
            <a:ext cx="11049000" cy="1231106"/>
          </a:xfrm>
          <a:prstGeom prst="rect">
            <a:avLst/>
          </a:prstGeom>
          <a:noFill/>
        </p:spPr>
        <p:txBody>
          <a:bodyPr anchor="b">
            <a:noAutofit/>
          </a:bodyPr>
          <a:lstStyle>
            <a:lvl1pPr>
              <a:defRPr sz="4000" smtClean="0">
                <a:solidFill>
                  <a:schemeClr val="bg1"/>
                </a:solidFill>
                <a:latin typeface="Arial" charset="0"/>
              </a:defRPr>
            </a:lvl1pPr>
          </a:lstStyle>
          <a:p>
            <a:r>
              <a:rPr lang="en-US" dirty="0"/>
              <a:t>Click to edit Master title style</a:t>
            </a:r>
          </a:p>
        </p:txBody>
      </p:sp>
      <p:pic>
        <p:nvPicPr>
          <p:cNvPr id="11" name="Picture 10">
            <a:extLst>
              <a:ext uri="{FF2B5EF4-FFF2-40B4-BE49-F238E27FC236}">
                <a16:creationId xmlns:a16="http://schemas.microsoft.com/office/drawing/2014/main" id="{ADBDDE54-397C-4575-B734-00E3ED52EAF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018" y="50380"/>
            <a:ext cx="1353315" cy="1371603"/>
          </a:xfrm>
          <a:prstGeom prst="rect">
            <a:avLst/>
          </a:prstGeom>
        </p:spPr>
      </p:pic>
    </p:spTree>
    <p:extLst>
      <p:ext uri="{BB962C8B-B14F-4D97-AF65-F5344CB8AC3E}">
        <p14:creationId xmlns:p14="http://schemas.microsoft.com/office/powerpoint/2010/main" val="2616581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White">
      <p:bgPr>
        <a:solidFill>
          <a:srgbClr val="4B0082"/>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666930AF-5BEB-43F0-8394-03B852100DDD}"/>
              </a:ext>
            </a:extLst>
          </p:cNvPr>
          <p:cNvSpPr>
            <a:spLocks noChangeAspect="1"/>
          </p:cNvSpPr>
          <p:nvPr userDrawn="1"/>
        </p:nvSpPr>
        <p:spPr>
          <a:xfrm rot="5400000">
            <a:off x="732768" y="-4584192"/>
            <a:ext cx="12082462" cy="14341201"/>
          </a:xfrm>
          <a:prstGeom prst="rect">
            <a:avLst/>
          </a:prstGeom>
          <a:blipFill>
            <a:blip r:embed="rId2"/>
            <a:srcRect/>
            <a:stretch>
              <a:fillRect t="-6" b="-6"/>
            </a:stretch>
          </a:blipFill>
        </p:spPr>
        <p:txBody>
          <a:bodyPr/>
          <a:lstStyle/>
          <a:p>
            <a:endParaRPr lang="en-IN" dirty="0"/>
          </a:p>
        </p:txBody>
      </p:sp>
      <p:grpSp>
        <p:nvGrpSpPr>
          <p:cNvPr id="5" name="Group 11">
            <a:extLst>
              <a:ext uri="{FF2B5EF4-FFF2-40B4-BE49-F238E27FC236}">
                <a16:creationId xmlns:a16="http://schemas.microsoft.com/office/drawing/2014/main" id="{4CD21F3E-723F-4A27-92B6-76927D292CA6}"/>
              </a:ext>
            </a:extLst>
          </p:cNvPr>
          <p:cNvGrpSpPr>
            <a:grpSpLocks/>
          </p:cNvGrpSpPr>
          <p:nvPr userDrawn="1"/>
        </p:nvGrpSpPr>
        <p:grpSpPr bwMode="auto">
          <a:xfrm>
            <a:off x="109538" y="6527800"/>
            <a:ext cx="3395662" cy="369888"/>
            <a:chOff x="109537" y="6527800"/>
            <a:chExt cx="3395663" cy="369332"/>
          </a:xfrm>
        </p:grpSpPr>
        <p:sp>
          <p:nvSpPr>
            <p:cNvPr id="6" name="Rectangle 27">
              <a:extLst>
                <a:ext uri="{FF2B5EF4-FFF2-40B4-BE49-F238E27FC236}">
                  <a16:creationId xmlns:a16="http://schemas.microsoft.com/office/drawing/2014/main" id="{5FE9E0EB-B3DC-4CCC-95FF-1D912D8573A0}"/>
                </a:ext>
              </a:extLst>
            </p:cNvPr>
            <p:cNvSpPr>
              <a:spLocks noChangeArrowheads="1"/>
            </p:cNvSpPr>
            <p:nvPr/>
          </p:nvSpPr>
          <p:spPr bwMode="auto">
            <a:xfrm flipV="1">
              <a:off x="968374" y="6527800"/>
              <a:ext cx="2536826" cy="369332"/>
            </a:xfrm>
            <a:prstGeom prst="rect">
              <a:avLst/>
            </a:prstGeom>
            <a:noFill/>
            <a:ln>
              <a:noFill/>
            </a:ln>
          </p:spPr>
          <p:txBody>
            <a:bodyPr rot="10800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dirty="0">
                  <a:solidFill>
                    <a:schemeClr val="bg1"/>
                  </a:solidFill>
                </a:rPr>
                <a:t>UHV Foundation (uhv.org.in)</a:t>
              </a:r>
            </a:p>
          </p:txBody>
        </p:sp>
        <p:pic>
          <p:nvPicPr>
            <p:cNvPr id="7" name="Picture 9">
              <a:extLst>
                <a:ext uri="{FF2B5EF4-FFF2-40B4-BE49-F238E27FC236}">
                  <a16:creationId xmlns:a16="http://schemas.microsoft.com/office/drawing/2014/main" id="{A9881044-1C76-4CB9-B156-0826F23AD6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7" y="6630988"/>
              <a:ext cx="500063"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088F7CF-63B5-42F5-A059-71F1EA2DCBA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5800" y="6572250"/>
              <a:ext cx="282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5154" name="Text Placeholder 7"/>
          <p:cNvSpPr>
            <a:spLocks noGrp="1"/>
          </p:cNvSpPr>
          <p:nvPr>
            <p:ph type="subTitle" idx="1"/>
          </p:nvPr>
        </p:nvSpPr>
        <p:spPr bwMode="invGray">
          <a:xfrm>
            <a:off x="609600" y="3900488"/>
            <a:ext cx="11049000" cy="369332"/>
          </a:xfrm>
          <a:prstGeom prst="rect">
            <a:avLst/>
          </a:prstGeom>
          <a:noFill/>
        </p:spPr>
        <p:txBody>
          <a:bodyPr wrap="square">
            <a:spAutoFit/>
          </a:bodyPr>
          <a:lstStyle>
            <a:lvl1pPr marL="0" indent="0">
              <a:buFontTx/>
              <a:buNone/>
              <a:defRPr sz="1800" b="0" smtClean="0">
                <a:solidFill>
                  <a:schemeClr val="bg1"/>
                </a:solidFill>
                <a:latin typeface="Arial" charset="0"/>
              </a:defRPr>
            </a:lvl1pPr>
          </a:lstStyle>
          <a:p>
            <a:r>
              <a:rPr lang="en-US" dirty="0"/>
              <a:t>Click to edit Master subtitle style</a:t>
            </a:r>
          </a:p>
        </p:txBody>
      </p:sp>
      <p:sp>
        <p:nvSpPr>
          <p:cNvPr id="305156" name="Rectangle 5"/>
          <p:cNvSpPr>
            <a:spLocks noGrp="1" noChangeArrowheads="1"/>
          </p:cNvSpPr>
          <p:nvPr>
            <p:ph type="ctrTitle"/>
          </p:nvPr>
        </p:nvSpPr>
        <p:spPr bwMode="invGray">
          <a:xfrm>
            <a:off x="609600" y="2286000"/>
            <a:ext cx="11049000" cy="1231106"/>
          </a:xfrm>
          <a:prstGeom prst="rect">
            <a:avLst/>
          </a:prstGeom>
          <a:noFill/>
        </p:spPr>
        <p:txBody>
          <a:bodyPr anchor="b">
            <a:noAutofit/>
          </a:bodyPr>
          <a:lstStyle>
            <a:lvl1pPr>
              <a:defRPr sz="4000" smtClean="0">
                <a:solidFill>
                  <a:schemeClr val="bg1"/>
                </a:solidFill>
                <a:latin typeface="Arial" charset="0"/>
              </a:defRPr>
            </a:lvl1pPr>
          </a:lstStyle>
          <a:p>
            <a:r>
              <a:rPr lang="en-US" dirty="0"/>
              <a:t>Click to edit Master title style</a:t>
            </a:r>
          </a:p>
        </p:txBody>
      </p:sp>
      <p:pic>
        <p:nvPicPr>
          <p:cNvPr id="11" name="Picture 10">
            <a:extLst>
              <a:ext uri="{FF2B5EF4-FFF2-40B4-BE49-F238E27FC236}">
                <a16:creationId xmlns:a16="http://schemas.microsoft.com/office/drawing/2014/main" id="{ADBDDE54-397C-4575-B734-00E3ED52EAF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018" y="50380"/>
            <a:ext cx="1353315" cy="1371603"/>
          </a:xfrm>
          <a:prstGeom prst="rect">
            <a:avLst/>
          </a:prstGeom>
        </p:spPr>
      </p:pic>
      <p:sp>
        <p:nvSpPr>
          <p:cNvPr id="12" name="Rectangle 1">
            <a:extLst>
              <a:ext uri="{FF2B5EF4-FFF2-40B4-BE49-F238E27FC236}">
                <a16:creationId xmlns:a16="http://schemas.microsoft.com/office/drawing/2014/main" id="{2CC8FB13-768A-4313-9261-CE10935D41D1}"/>
              </a:ext>
            </a:extLst>
          </p:cNvPr>
          <p:cNvSpPr>
            <a:spLocks noChangeArrowheads="1"/>
          </p:cNvSpPr>
          <p:nvPr userDrawn="1"/>
        </p:nvSpPr>
        <p:spPr bwMode="auto">
          <a:xfrm>
            <a:off x="1549400" y="5181600"/>
            <a:ext cx="9067800" cy="66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07000"/>
              </a:lnSpc>
            </a:pPr>
            <a:r>
              <a:rPr lang="en-IN" altLang="en-US" dirty="0">
                <a:solidFill>
                  <a:srgbClr val="FFFF00"/>
                </a:solidFill>
                <a:ea typeface="Calibri" panose="020F0502020204030204" pitchFamily="34" charset="0"/>
                <a:cs typeface="Mangal" panose="00000400000000000000" pitchFamily="2"/>
              </a:rPr>
              <a:t>Prepared by NC-UHV, AICTE in collaboration with UHV Foundation</a:t>
            </a:r>
          </a:p>
          <a:p>
            <a:pPr algn="ctr"/>
            <a:r>
              <a:rPr lang="en-IN" altLang="en-US" dirty="0">
                <a:solidFill>
                  <a:srgbClr val="FFFF00"/>
                </a:solidFill>
                <a:ea typeface="Calibri" panose="020F0502020204030204" pitchFamily="34" charset="0"/>
                <a:cs typeface="Chaparral Pro"/>
              </a:rPr>
              <a:t>All Rights Reserved</a:t>
            </a:r>
            <a:endParaRPr lang="en-US" altLang="en-US" dirty="0">
              <a:solidFill>
                <a:srgbClr val="FFFF00"/>
              </a:solidFill>
            </a:endParaRPr>
          </a:p>
        </p:txBody>
      </p:sp>
    </p:spTree>
    <p:extLst>
      <p:ext uri="{BB962C8B-B14F-4D97-AF65-F5344CB8AC3E}">
        <p14:creationId xmlns:p14="http://schemas.microsoft.com/office/powerpoint/2010/main" val="2789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0" y="76201"/>
            <a:ext cx="12192000" cy="380999"/>
          </a:xfrm>
          <a:prstGeom prst="rect">
            <a:avLst/>
          </a:prstGeom>
        </p:spPr>
        <p:txBody>
          <a:bodyPr/>
          <a:lstStyle/>
          <a:p>
            <a:r>
              <a:rPr lang="en-US"/>
              <a:t>Click to edit Master title style</a:t>
            </a:r>
            <a:endParaRPr lang="en-US" dirty="0"/>
          </a:p>
        </p:txBody>
      </p:sp>
      <p:sp>
        <p:nvSpPr>
          <p:cNvPr id="7" name="Text Placeholder 7"/>
          <p:cNvSpPr>
            <a:spLocks noGrp="1"/>
          </p:cNvSpPr>
          <p:nvPr>
            <p:ph type="body" sz="quarter" idx="13"/>
          </p:nvPr>
        </p:nvSpPr>
        <p:spPr>
          <a:xfrm>
            <a:off x="0" y="609600"/>
            <a:ext cx="12192000" cy="5943600"/>
          </a:xfrm>
          <a:prstGeom prst="rect">
            <a:avLst/>
          </a:prstGeom>
        </p:spPr>
        <p:txBody>
          <a:bodyPr>
            <a:normAutofit/>
          </a:bodyPr>
          <a:lstStyle>
            <a:lvl1pPr algn="l" defTabSz="914400" rtl="0" eaLnBrk="1" latinLnBrk="0" hangingPunct="1">
              <a:spcBef>
                <a:spcPct val="20000"/>
              </a:spcBef>
              <a:buFont typeface="Symbol" pitchFamily="18" charset="2"/>
              <a:buChar char="·"/>
              <a:defRPr lang="en-US" sz="2200" b="0" kern="1200" dirty="0" smtClean="0">
                <a:solidFill>
                  <a:schemeClr val="tx1"/>
                </a:solidFill>
                <a:latin typeface="Arial" pitchFamily="34" charset="0"/>
                <a:ea typeface="+mn-ea"/>
                <a:cs typeface="Arial" pitchFamily="34" charset="0"/>
              </a:defRPr>
            </a:lvl1pPr>
            <a:lvl2pPr algn="l" defTabSz="914400" rtl="0" eaLnBrk="1" latinLnBrk="0" hangingPunct="1">
              <a:spcBef>
                <a:spcPct val="20000"/>
              </a:spcBef>
              <a:buFont typeface="Wingdings" pitchFamily="2" charset="2"/>
              <a:buChar char="§"/>
              <a:defRPr lang="en-US" sz="2000" b="0" kern="1200" dirty="0" smtClean="0">
                <a:solidFill>
                  <a:schemeClr val="tx1"/>
                </a:solidFill>
                <a:latin typeface="Arial" pitchFamily="34" charset="0"/>
                <a:ea typeface="+mn-ea"/>
                <a:cs typeface="Arial" pitchFamily="34" charset="0"/>
              </a:defRPr>
            </a:lvl2pPr>
            <a:lvl3pPr algn="l" defTabSz="914400" rtl="0" eaLnBrk="1" latinLnBrk="0" hangingPunct="1">
              <a:spcBef>
                <a:spcPct val="20000"/>
              </a:spcBef>
              <a:buFont typeface="Symbol" pitchFamily="18" charset="2"/>
              <a:buChar char="-"/>
              <a:defRPr lang="en-US" sz="1800" kern="1200" dirty="0" smtClean="0">
                <a:solidFill>
                  <a:schemeClr val="tx1"/>
                </a:solidFill>
                <a:latin typeface="Arial" pitchFamily="34" charset="0"/>
                <a:ea typeface="+mn-ea"/>
                <a:cs typeface="Arial" pitchFamily="34" charset="0"/>
              </a:defRPr>
            </a:lvl3pPr>
            <a:lvl4pPr algn="l" defTabSz="914400" rtl="0" eaLnBrk="1" latinLnBrk="0" hangingPunct="1">
              <a:spcBef>
                <a:spcPct val="20000"/>
              </a:spcBef>
              <a:buFont typeface="Symbol" pitchFamily="18" charset="2"/>
              <a:buChar char="-"/>
              <a:defRPr lang="en-US" sz="16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Font typeface="Symbol" pitchFamily="18" charset="2"/>
              <a:buChar char="&gt;"/>
              <a:defRPr lang="en-US" sz="1600" kern="1200" dirty="0" smtClean="0">
                <a:solidFill>
                  <a:schemeClr val="tx1"/>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44655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76201"/>
            <a:ext cx="12192000" cy="380999"/>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376128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NEW STY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AB95659-C904-4F56-B12F-2A6D837BDC5E}"/>
              </a:ext>
            </a:extLst>
          </p:cNvPr>
          <p:cNvCxnSpPr/>
          <p:nvPr/>
        </p:nvCxnSpPr>
        <p:spPr>
          <a:xfrm flipV="1">
            <a:off x="6096000" y="488950"/>
            <a:ext cx="0" cy="6096000"/>
          </a:xfrm>
          <a:prstGeom prst="line">
            <a:avLst/>
          </a:prstGeom>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sz="half" idx="1"/>
          </p:nvPr>
        </p:nvSpPr>
        <p:spPr>
          <a:xfrm>
            <a:off x="1" y="609600"/>
            <a:ext cx="6007100" cy="5943600"/>
          </a:xfrm>
          <a:prstGeom prst="rect">
            <a:avLst/>
          </a:prstGeom>
        </p:spPr>
        <p:txBody>
          <a:bodyPr/>
          <a:lstStyle>
            <a:lvl1pPr>
              <a:defRPr sz="2200" b="0" i="0" baseline="0"/>
            </a:lvl1pPr>
            <a:lvl2pPr>
              <a:defRPr sz="2000" baseline="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0299" y="609600"/>
            <a:ext cx="5981700" cy="5943600"/>
          </a:xfrm>
          <a:prstGeom prst="rect">
            <a:avLst/>
          </a:prstGeom>
        </p:spPr>
        <p:txBody>
          <a:bodyPr/>
          <a:lstStyle>
            <a:lvl1pPr>
              <a:defRPr sz="2200" b="0" i="0" baseline="0"/>
            </a:lvl1pPr>
            <a:lvl2pPr>
              <a:defRPr sz="2000" baseline="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0" y="76201"/>
            <a:ext cx="6007100" cy="380999"/>
          </a:xfrm>
          <a:prstGeom prst="rect">
            <a:avLst/>
          </a:prstGeom>
        </p:spPr>
        <p:txBody>
          <a:bodyPr/>
          <a:lstStyle/>
          <a:p>
            <a:r>
              <a:rPr lang="en-US"/>
              <a:t>Click to edit Master title style</a:t>
            </a:r>
            <a:endParaRPr lang="en-US" dirty="0"/>
          </a:p>
        </p:txBody>
      </p:sp>
      <p:sp>
        <p:nvSpPr>
          <p:cNvPr id="9" name="Content Placeholder 8"/>
          <p:cNvSpPr>
            <a:spLocks noGrp="1"/>
          </p:cNvSpPr>
          <p:nvPr>
            <p:ph sz="quarter" idx="10"/>
          </p:nvPr>
        </p:nvSpPr>
        <p:spPr>
          <a:xfrm>
            <a:off x="6210300" y="76200"/>
            <a:ext cx="5981700" cy="381000"/>
          </a:xfrm>
          <a:prstGeom prst="rect">
            <a:avLst/>
          </a:prstGeom>
        </p:spPr>
        <p:txBody>
          <a:bodyPr/>
          <a:lstStyle>
            <a:lvl1pPr marL="0" indent="0">
              <a:buNone/>
              <a:defRPr lang="en-IN" sz="2200" b="1" kern="1200" dirty="0">
                <a:solidFill>
                  <a:schemeClr val="bg1"/>
                </a:solidFill>
                <a:latin typeface="Arial" pitchFamily="34"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4306537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63207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53C024D-529B-493B-AC34-C3CC01D974E5}"/>
              </a:ext>
            </a:extLst>
          </p:cNvPr>
          <p:cNvSpPr>
            <a:spLocks noChangeAspect="1"/>
          </p:cNvSpPr>
          <p:nvPr userDrawn="1"/>
        </p:nvSpPr>
        <p:spPr>
          <a:xfrm>
            <a:off x="-17586" y="-4695099"/>
            <a:ext cx="12209585" cy="11622094"/>
          </a:xfrm>
          <a:custGeom>
            <a:avLst/>
            <a:gdLst/>
            <a:ahLst/>
            <a:cxnLst/>
            <a:rect l="l" t="t" r="r" b="b"/>
            <a:pathLst>
              <a:path w="6070600" h="5778500">
                <a:moveTo>
                  <a:pt x="0" y="0"/>
                </a:moveTo>
                <a:lnTo>
                  <a:pt x="6070600" y="0"/>
                </a:lnTo>
                <a:lnTo>
                  <a:pt x="6070600" y="5778500"/>
                </a:lnTo>
                <a:lnTo>
                  <a:pt x="0" y="5778500"/>
                </a:lnTo>
                <a:close/>
              </a:path>
            </a:pathLst>
          </a:custGeom>
          <a:blipFill>
            <a:blip r:embed="rId2"/>
            <a:stretch>
              <a:fillRect l="-34611" r="-34611"/>
            </a:stretch>
          </a:blipFill>
        </p:spPr>
        <p:txBody>
          <a:bodyPr/>
          <a:lstStyle/>
          <a:p>
            <a:endParaRPr lang="en-IN" dirty="0"/>
          </a:p>
        </p:txBody>
      </p:sp>
    </p:spTree>
    <p:extLst>
      <p:ext uri="{BB962C8B-B14F-4D97-AF65-F5344CB8AC3E}">
        <p14:creationId xmlns:p14="http://schemas.microsoft.com/office/powerpoint/2010/main" val="336250038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C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F9FA4C-BF20-4F57-B84A-95E417D8A364}"/>
              </a:ext>
            </a:extLst>
          </p:cNvPr>
          <p:cNvSpPr txBox="1">
            <a:spLocks noChangeArrowheads="1"/>
          </p:cNvSpPr>
          <p:nvPr userDrawn="1"/>
        </p:nvSpPr>
        <p:spPr bwMode="auto">
          <a:xfrm>
            <a:off x="2743200" y="2667000"/>
            <a:ext cx="6934200" cy="11080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IN" altLang="en-US" sz="2200" b="1" dirty="0">
                <a:solidFill>
                  <a:schemeClr val="bg1"/>
                </a:solidFill>
              </a:rPr>
              <a:t>END of UHV 2024 LAYOUTs</a:t>
            </a:r>
            <a:br>
              <a:rPr lang="en-IN" altLang="en-US" sz="2200" b="1" dirty="0">
                <a:solidFill>
                  <a:schemeClr val="bg1"/>
                </a:solidFill>
              </a:rPr>
            </a:br>
            <a:br>
              <a:rPr lang="en-IN" altLang="en-US" sz="2200" b="1" dirty="0">
                <a:solidFill>
                  <a:schemeClr val="bg1"/>
                </a:solidFill>
              </a:rPr>
            </a:br>
            <a:r>
              <a:rPr lang="en-IN" altLang="en-US" sz="2200" b="1" dirty="0">
                <a:solidFill>
                  <a:schemeClr val="bg1"/>
                </a:solidFill>
              </a:rPr>
              <a:t>Please delete all layouts BEYOND this layout</a:t>
            </a:r>
          </a:p>
        </p:txBody>
      </p:sp>
      <p:pic>
        <p:nvPicPr>
          <p:cNvPr id="4" name="Picture 3">
            <a:extLst>
              <a:ext uri="{FF2B5EF4-FFF2-40B4-BE49-F238E27FC236}">
                <a16:creationId xmlns:a16="http://schemas.microsoft.com/office/drawing/2014/main" id="{EA748910-1D56-467C-A01C-BB39F97284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416427"/>
            <a:ext cx="1166801" cy="1298536"/>
          </a:xfrm>
          <a:prstGeom prst="rect">
            <a:avLst/>
          </a:prstGeom>
        </p:spPr>
      </p:pic>
      <p:pic>
        <p:nvPicPr>
          <p:cNvPr id="6" name="Picture 5">
            <a:extLst>
              <a:ext uri="{FF2B5EF4-FFF2-40B4-BE49-F238E27FC236}">
                <a16:creationId xmlns:a16="http://schemas.microsoft.com/office/drawing/2014/main" id="{330DCD15-CEC0-4672-8294-FD3F7462AC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15" y="5416427"/>
            <a:ext cx="1295400" cy="1295400"/>
          </a:xfrm>
          <a:prstGeom prst="rect">
            <a:avLst/>
          </a:prstGeom>
        </p:spPr>
      </p:pic>
      <p:pic>
        <p:nvPicPr>
          <p:cNvPr id="8" name="Picture 7">
            <a:extLst>
              <a:ext uri="{FF2B5EF4-FFF2-40B4-BE49-F238E27FC236}">
                <a16:creationId xmlns:a16="http://schemas.microsoft.com/office/drawing/2014/main" id="{C15F0471-929A-4BB4-A19E-772543E12E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52801" y="5416428"/>
            <a:ext cx="1295400" cy="1295400"/>
          </a:xfrm>
          <a:prstGeom prst="rect">
            <a:avLst/>
          </a:prstGeom>
        </p:spPr>
      </p:pic>
      <p:pic>
        <p:nvPicPr>
          <p:cNvPr id="10" name="Picture 9">
            <a:extLst>
              <a:ext uri="{FF2B5EF4-FFF2-40B4-BE49-F238E27FC236}">
                <a16:creationId xmlns:a16="http://schemas.microsoft.com/office/drawing/2014/main" id="{A7C64C13-CF46-49B8-A4F7-1FA37403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143036"/>
            <a:ext cx="1353315" cy="1371603"/>
          </a:xfrm>
          <a:prstGeom prst="rect">
            <a:avLst/>
          </a:prstGeom>
        </p:spPr>
      </p:pic>
      <p:pic>
        <p:nvPicPr>
          <p:cNvPr id="12" name="Picture 11">
            <a:extLst>
              <a:ext uri="{FF2B5EF4-FFF2-40B4-BE49-F238E27FC236}">
                <a16:creationId xmlns:a16="http://schemas.microsoft.com/office/drawing/2014/main" id="{ACA68518-6F17-4A48-A326-A13DEDDEAB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96051" y="143036"/>
            <a:ext cx="1353315" cy="1371603"/>
          </a:xfrm>
          <a:prstGeom prst="rect">
            <a:avLst/>
          </a:prstGeom>
        </p:spPr>
      </p:pic>
    </p:spTree>
    <p:extLst>
      <p:ext uri="{BB962C8B-B14F-4D97-AF65-F5344CB8AC3E}">
        <p14:creationId xmlns:p14="http://schemas.microsoft.com/office/powerpoint/2010/main" val="298796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0D2B7E86-506D-4E68-9D73-97E1C5B59A0D}"/>
              </a:ext>
            </a:extLst>
          </p:cNvPr>
          <p:cNvSpPr>
            <a:spLocks noChangeArrowheads="1"/>
          </p:cNvSpPr>
          <p:nvPr userDrawn="1"/>
        </p:nvSpPr>
        <p:spPr bwMode="auto">
          <a:xfrm>
            <a:off x="0" y="0"/>
            <a:ext cx="12192000" cy="500063"/>
          </a:xfrm>
          <a:prstGeom prst="rect">
            <a:avLst/>
          </a:prstGeom>
          <a:solidFill>
            <a:srgbClr val="4B0082"/>
          </a:solid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dirty="0">
              <a:solidFill>
                <a:srgbClr val="FFFFFF"/>
              </a:solidFill>
              <a:latin typeface="Calibri" panose="020F0502020204030204" pitchFamily="34" charset="0"/>
            </a:endParaRPr>
          </a:p>
        </p:txBody>
      </p:sp>
      <p:sp>
        <p:nvSpPr>
          <p:cNvPr id="1027" name="Rectangle 27">
            <a:extLst>
              <a:ext uri="{FF2B5EF4-FFF2-40B4-BE49-F238E27FC236}">
                <a16:creationId xmlns:a16="http://schemas.microsoft.com/office/drawing/2014/main" id="{D0C4E4A3-AE14-4974-A2A7-0DF69EAAE6A6}"/>
              </a:ext>
            </a:extLst>
          </p:cNvPr>
          <p:cNvSpPr>
            <a:spLocks noChangeArrowheads="1"/>
          </p:cNvSpPr>
          <p:nvPr/>
        </p:nvSpPr>
        <p:spPr bwMode="auto">
          <a:xfrm flipV="1">
            <a:off x="0" y="6572250"/>
            <a:ext cx="12192000" cy="304800"/>
          </a:xfrm>
          <a:prstGeom prst="rect">
            <a:avLst/>
          </a:prstGeom>
          <a:solidFill>
            <a:schemeClr val="bg1">
              <a:lumMod val="95000"/>
            </a:schemeClr>
          </a:solidFill>
          <a:ln>
            <a:noFill/>
          </a:ln>
        </p:spPr>
        <p:txBody>
          <a:bodyPr rot="10800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200" dirty="0">
              <a:solidFill>
                <a:schemeClr val="tx2"/>
              </a:solidFill>
            </a:endParaRPr>
          </a:p>
        </p:txBody>
      </p:sp>
      <p:sp>
        <p:nvSpPr>
          <p:cNvPr id="1028" name="Slide Number Placeholder 5">
            <a:extLst>
              <a:ext uri="{FF2B5EF4-FFF2-40B4-BE49-F238E27FC236}">
                <a16:creationId xmlns:a16="http://schemas.microsoft.com/office/drawing/2014/main" id="{33BFC403-55F2-4C1B-9D0D-0F5C432BE476}"/>
              </a:ext>
            </a:extLst>
          </p:cNvPr>
          <p:cNvSpPr txBox="1">
            <a:spLocks/>
          </p:cNvSpPr>
          <p:nvPr/>
        </p:nvSpPr>
        <p:spPr bwMode="auto">
          <a:xfrm>
            <a:off x="11620500" y="6572250"/>
            <a:ext cx="571500" cy="2936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fld id="{6181E06B-FA7B-492C-A902-5F4499CBD692}" type="slidenum">
              <a:rPr lang="en-US" altLang="en-US" sz="1000" smtClean="0"/>
              <a:pPr algn="r" eaLnBrk="1" hangingPunct="1">
                <a:defRPr/>
              </a:pPr>
              <a:t>‹#›</a:t>
            </a:fld>
            <a:endParaRPr lang="en-US" altLang="en-US" sz="1000" dirty="0"/>
          </a:p>
        </p:txBody>
      </p:sp>
      <p:grpSp>
        <p:nvGrpSpPr>
          <p:cNvPr id="1029" name="Group 6">
            <a:extLst>
              <a:ext uri="{FF2B5EF4-FFF2-40B4-BE49-F238E27FC236}">
                <a16:creationId xmlns:a16="http://schemas.microsoft.com/office/drawing/2014/main" id="{D83714BB-FBE7-4BC4-87FE-25D3BEBBF7B4}"/>
              </a:ext>
            </a:extLst>
          </p:cNvPr>
          <p:cNvGrpSpPr>
            <a:grpSpLocks/>
          </p:cNvGrpSpPr>
          <p:nvPr userDrawn="1"/>
        </p:nvGrpSpPr>
        <p:grpSpPr bwMode="auto">
          <a:xfrm>
            <a:off x="109538" y="6564312"/>
            <a:ext cx="2786062" cy="369887"/>
            <a:chOff x="109537" y="6564867"/>
            <a:chExt cx="2786064" cy="369332"/>
          </a:xfrm>
        </p:grpSpPr>
        <p:sp>
          <p:nvSpPr>
            <p:cNvPr id="8" name="Rectangle 27">
              <a:extLst>
                <a:ext uri="{FF2B5EF4-FFF2-40B4-BE49-F238E27FC236}">
                  <a16:creationId xmlns:a16="http://schemas.microsoft.com/office/drawing/2014/main" id="{1874AE38-7905-4E8A-A501-2955970977FD}"/>
                </a:ext>
              </a:extLst>
            </p:cNvPr>
            <p:cNvSpPr>
              <a:spLocks noChangeArrowheads="1"/>
            </p:cNvSpPr>
            <p:nvPr/>
          </p:nvSpPr>
          <p:spPr bwMode="auto">
            <a:xfrm flipV="1">
              <a:off x="914400" y="6564867"/>
              <a:ext cx="1981201" cy="369332"/>
            </a:xfrm>
            <a:prstGeom prst="rect">
              <a:avLst/>
            </a:prstGeom>
            <a:noFill/>
            <a:ln>
              <a:noFill/>
            </a:ln>
          </p:spPr>
          <p:txBody>
            <a:bodyPr rot="10800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100" dirty="0"/>
                <a:t>UHV Foundation (uhv.org.in)</a:t>
              </a:r>
            </a:p>
          </p:txBody>
        </p:sp>
        <p:pic>
          <p:nvPicPr>
            <p:cNvPr id="1031" name="Picture 9">
              <a:extLst>
                <a:ext uri="{FF2B5EF4-FFF2-40B4-BE49-F238E27FC236}">
                  <a16:creationId xmlns:a16="http://schemas.microsoft.com/office/drawing/2014/main" id="{48073802-837E-4F8E-9757-18554706D0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537" y="6630988"/>
              <a:ext cx="500063"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
              <a:extLst>
                <a:ext uri="{FF2B5EF4-FFF2-40B4-BE49-F238E27FC236}">
                  <a16:creationId xmlns:a16="http://schemas.microsoft.com/office/drawing/2014/main" id="{ADE328A2-42AD-436E-BBA8-B1E0A7ADA30A}"/>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85800" y="6572250"/>
              <a:ext cx="282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90832" r:id="rId1"/>
    <p:sldLayoutId id="2147490837" r:id="rId2"/>
    <p:sldLayoutId id="2147490830" r:id="rId3"/>
    <p:sldLayoutId id="2147490829" r:id="rId4"/>
    <p:sldLayoutId id="2147490834" r:id="rId5"/>
    <p:sldLayoutId id="2147490833" r:id="rId6"/>
    <p:sldLayoutId id="2147490836" r:id="rId7"/>
    <p:sldLayoutId id="2147490835" r:id="rId8"/>
  </p:sldLayoutIdLst>
  <p:hf sldNum="0" hdr="0" ftr="0" dt="0"/>
  <p:txStyles>
    <p:titleStyle>
      <a:lvl1pPr algn="l" rtl="0" eaLnBrk="0" fontAlgn="base" hangingPunct="0">
        <a:spcBef>
          <a:spcPct val="0"/>
        </a:spcBef>
        <a:spcAft>
          <a:spcPct val="0"/>
        </a:spcAft>
        <a:defRPr sz="2200" b="1" kern="1200">
          <a:solidFill>
            <a:schemeClr val="bg1"/>
          </a:solidFill>
          <a:latin typeface="Arial" pitchFamily="34" charset="0"/>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228600" indent="-228600" algn="l" rtl="0" eaLnBrk="0" fontAlgn="base" hangingPunct="0">
        <a:spcBef>
          <a:spcPct val="20000"/>
        </a:spcBef>
        <a:spcAft>
          <a:spcPct val="0"/>
        </a:spcAft>
        <a:buFont typeface="Arial" panose="020B0604020202020204" pitchFamily="34" charset="0"/>
        <a:buChar char="•"/>
        <a:defRPr sz="3200" b="1" kern="1200">
          <a:solidFill>
            <a:schemeClr val="tx1"/>
          </a:solidFill>
          <a:latin typeface="Arial" pitchFamily="34" charset="0"/>
          <a:ea typeface="+mn-ea"/>
          <a:cs typeface="+mn-cs"/>
        </a:defRPr>
      </a:lvl1pPr>
      <a:lvl2pPr marL="457200" indent="-22860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mn-cs"/>
        </a:defRPr>
      </a:lvl2pPr>
      <a:lvl3pPr marL="6858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mn-cs"/>
        </a:defRPr>
      </a:lvl3pPr>
      <a:lvl4pPr marL="900113" indent="-212725"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mn-cs"/>
        </a:defRPr>
      </a:lvl4pPr>
      <a:lvl5pPr marL="1146175" indent="-244475"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mailto:ichvhe.uhvfoundation@uhv.org.in" TargetMode="External"/><Relationship Id="rId13" Type="http://schemas.openxmlformats.org/officeDocument/2006/relationships/image" Target="../media/image19.png"/><Relationship Id="rId3" Type="http://schemas.openxmlformats.org/officeDocument/2006/relationships/hyperlink" Target="https://uhv.org.in/" TargetMode="External"/><Relationship Id="rId7" Type="http://schemas.openxmlformats.org/officeDocument/2006/relationships/hyperlink" Target="mailto:uhvfoundation@gmail.com" TargetMode="External"/><Relationship Id="rId12" Type="http://schemas.openxmlformats.org/officeDocument/2006/relationships/image" Target="../media/image18.png"/><Relationship Id="rId2" Type="http://schemas.openxmlformats.org/officeDocument/2006/relationships/hyperlink" Target="https://ichvhe.uhv.org.in/" TargetMode="External"/><Relationship Id="rId1" Type="http://schemas.openxmlformats.org/officeDocument/2006/relationships/slideLayout" Target="../slideLayouts/slideLayout3.xml"/><Relationship Id="rId6" Type="http://schemas.openxmlformats.org/officeDocument/2006/relationships/hyperlink" Target="mailto:ichvhe2024@gmail.com" TargetMode="External"/><Relationship Id="rId11" Type="http://schemas.openxmlformats.org/officeDocument/2006/relationships/image" Target="../media/image17.png"/><Relationship Id="rId5" Type="http://schemas.openxmlformats.org/officeDocument/2006/relationships/hyperlink" Target="https://www.youtube.com/c/UniversalHumanValues" TargetMode="External"/><Relationship Id="rId10" Type="http://schemas.openxmlformats.org/officeDocument/2006/relationships/image" Target="../media/image16.png"/><Relationship Id="rId4" Type="http://schemas.openxmlformats.org/officeDocument/2006/relationships/hyperlink" Target="https://fdp-si.aicte-india.org/index.php" TargetMode="External"/><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uhv.org.in/Uhve.php"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uhv.org.in/foundation/course" TargetMode="Externa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0.png"/><Relationship Id="rId3" Type="http://schemas.openxmlformats.org/officeDocument/2006/relationships/image" Target="../media/image37.png"/><Relationship Id="rId21" Type="http://schemas.openxmlformats.org/officeDocument/2006/relationships/image" Target="../media/image52.png"/><Relationship Id="rId7" Type="http://schemas.openxmlformats.org/officeDocument/2006/relationships/image" Target="../media/image41.png"/><Relationship Id="rId12" Type="http://schemas.openxmlformats.org/officeDocument/2006/relationships/image" Target="../media/image46.png"/><Relationship Id="rId17" Type="http://schemas.microsoft.com/office/2007/relationships/hdphoto" Target="../media/hdphoto2.wdp"/><Relationship Id="rId2" Type="http://schemas.openxmlformats.org/officeDocument/2006/relationships/image" Target="../media/image36.png"/><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microsoft.com/office/2007/relationships/hdphoto" Target="../media/hdphoto1.wdp"/><Relationship Id="rId10" Type="http://schemas.openxmlformats.org/officeDocument/2006/relationships/image" Target="../media/image44.png"/><Relationship Id="rId19" Type="http://schemas.microsoft.com/office/2007/relationships/hdphoto" Target="../media/hdphoto3.wdp"/><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uhv.org.in/Uhve.php"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6-ttB7IhWYE" TargetMode="External"/><Relationship Id="rId2" Type="http://schemas.openxmlformats.org/officeDocument/2006/relationships/hyperlink" Target="https://www.youtube.com/watch?v=jgj7XiyC36I" TargetMode="External"/><Relationship Id="rId1" Type="http://schemas.openxmlformats.org/officeDocument/2006/relationships/slideLayout" Target="../slideLayouts/slideLayout3.xml"/><Relationship Id="rId4" Type="http://schemas.openxmlformats.org/officeDocument/2006/relationships/hyperlink" Target="https://www.youtube.com/watch?v=fZM4uHcTez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1BA6296-9430-4C64-9F8B-3C5469258394}"/>
              </a:ext>
            </a:extLst>
          </p:cNvPr>
          <p:cNvSpPr>
            <a:spLocks noGrp="1"/>
          </p:cNvSpPr>
          <p:nvPr>
            <p:ph type="subTitle" idx="1"/>
          </p:nvPr>
        </p:nvSpPr>
        <p:spPr>
          <a:xfrm>
            <a:off x="609600" y="3900488"/>
            <a:ext cx="11049000" cy="1081065"/>
          </a:xfrm>
        </p:spPr>
        <p:txBody>
          <a:bodyPr/>
          <a:lstStyle/>
          <a:p>
            <a:pPr algn="ctr">
              <a:lnSpc>
                <a:spcPct val="115000"/>
              </a:lnSpc>
              <a:spcAft>
                <a:spcPts val="800"/>
              </a:spcAft>
            </a:pPr>
            <a:r>
              <a:rPr lang="en-US" sz="3000" b="1" kern="100" dirty="0">
                <a:effectLst/>
                <a:latin typeface="Aptos"/>
                <a:ea typeface="Aptos"/>
                <a:cs typeface="Mangal" panose="00000400000000000000" pitchFamily="2"/>
              </a:rPr>
              <a:t>Building a meaningful life with Universal Human Values</a:t>
            </a:r>
          </a:p>
          <a:p>
            <a:pPr algn="ctr">
              <a:lnSpc>
                <a:spcPct val="115000"/>
              </a:lnSpc>
              <a:spcAft>
                <a:spcPts val="800"/>
              </a:spcAft>
            </a:pPr>
            <a:r>
              <a:rPr lang="en-US" sz="1800" b="1" kern="100" dirty="0">
                <a:effectLst/>
                <a:latin typeface="Aptos"/>
                <a:ea typeface="Aptos"/>
                <a:cs typeface="Mangal" panose="00000400000000000000" pitchFamily="2"/>
              </a:rPr>
              <a:t>Why it matters for Students and Educators </a:t>
            </a:r>
            <a:endParaRPr lang="en-IN" sz="1800" kern="100" dirty="0">
              <a:effectLst/>
              <a:latin typeface="Aptos"/>
              <a:ea typeface="Aptos"/>
              <a:cs typeface="Mangal" panose="00000400000000000000" pitchFamily="2"/>
            </a:endParaRPr>
          </a:p>
        </p:txBody>
      </p:sp>
      <p:sp>
        <p:nvSpPr>
          <p:cNvPr id="9218" name="Title 10">
            <a:extLst>
              <a:ext uri="{FF2B5EF4-FFF2-40B4-BE49-F238E27FC236}">
                <a16:creationId xmlns:a16="http://schemas.microsoft.com/office/drawing/2014/main" id="{FDC75725-C539-41AE-B7BC-A971516C063C}"/>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457200" indent="-457200" algn="ctr"/>
            <a:r>
              <a:rPr lang="en-GB" altLang="en-US" sz="3600" dirty="0">
                <a:latin typeface="Arial" panose="020B0604020202020204" pitchFamily="34" charset="0"/>
                <a:cs typeface="Arial" panose="020B0604020202020204" pitchFamily="34" charset="0"/>
              </a:rPr>
              <a:t>Happiness</a:t>
            </a:r>
            <a:endParaRPr lang="en-GB" altLang="en-US" sz="2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3B7349F-A2AA-4C48-A5D2-6F95EC95E2FA}"/>
              </a:ext>
            </a:extLst>
          </p:cNvPr>
          <p:cNvPicPr/>
          <p:nvPr/>
        </p:nvPicPr>
        <p:blipFill rotWithShape="1">
          <a:blip r:embed="rId3" cstate="print">
            <a:extLst>
              <a:ext uri="{28A0092B-C50C-407E-A947-70E740481C1C}">
                <a14:useLocalDpi xmlns:a14="http://schemas.microsoft.com/office/drawing/2010/main" val="0"/>
              </a:ext>
            </a:extLst>
          </a:blip>
          <a:srcRect l="1065" t="1819" r="765" b="4242"/>
          <a:stretch/>
        </p:blipFill>
        <p:spPr bwMode="auto">
          <a:xfrm>
            <a:off x="3284220" y="76200"/>
            <a:ext cx="5623560" cy="1180465"/>
          </a:xfrm>
          <a:prstGeom prst="rect">
            <a:avLst/>
          </a:prstGeom>
          <a:noFill/>
          <a:ln>
            <a:noFill/>
          </a:ln>
          <a:extLst>
            <a:ext uri="{53640926-AAD7-44D8-BBD7-CCE9431645EC}">
              <a14:shadowObscured xmlns:a14="http://schemas.microsoft.com/office/drawing/2010/main"/>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70" y="990600"/>
            <a:ext cx="5959529" cy="457200"/>
          </a:xfrm>
          <a:prstGeom prst="rect">
            <a:avLst/>
          </a:prstGeom>
          <a:solidFill>
            <a:srgbClr val="FFC000"/>
          </a:soli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IN"/>
          </a:p>
        </p:txBody>
      </p:sp>
      <p:sp>
        <p:nvSpPr>
          <p:cNvPr id="17410" name="Content Placeholder 4"/>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None/>
            </a:pPr>
            <a:endParaRPr lang="en-GB" altLang="en-US" dirty="0">
              <a:cs typeface="Arial" panose="020B0604020202020204" pitchFamily="34" charset="0"/>
            </a:endParaRPr>
          </a:p>
          <a:p>
            <a:pPr>
              <a:buFont typeface="Arial" panose="020B0604020202020204" pitchFamily="34" charset="0"/>
              <a:buNone/>
            </a:pPr>
            <a:r>
              <a:rPr lang="en-GB" altLang="en-US" b="1" dirty="0">
                <a:cs typeface="Arial" panose="020B0604020202020204" pitchFamily="34" charset="0"/>
              </a:rPr>
              <a:t>Happiness = To be in a state of Harmony</a:t>
            </a:r>
          </a:p>
          <a:p>
            <a:pPr>
              <a:buFont typeface="Arial" panose="020B0604020202020204" pitchFamily="34" charset="0"/>
              <a:buNone/>
            </a:pPr>
            <a:endParaRPr lang="en-GB" altLang="en-US" b="1" dirty="0">
              <a:cs typeface="Arial" panose="020B0604020202020204" pitchFamily="34" charset="0"/>
            </a:endParaRPr>
          </a:p>
          <a:p>
            <a:pPr>
              <a:buNone/>
            </a:pPr>
            <a:endParaRPr lang="en-IN" altLang="en-US" sz="1800" dirty="0">
              <a:cs typeface="Arial" panose="020B0604020202020204" pitchFamily="34" charset="0"/>
            </a:endParaRPr>
          </a:p>
          <a:p>
            <a:pPr>
              <a:buNone/>
            </a:pPr>
            <a:endParaRPr lang="en-IN" altLang="en-US" sz="1800" dirty="0">
              <a:cs typeface="Arial" panose="020B0604020202020204" pitchFamily="34" charset="0"/>
            </a:endParaRPr>
          </a:p>
          <a:p>
            <a:pPr>
              <a:buNone/>
            </a:pPr>
            <a:r>
              <a:rPr lang="en-IN" altLang="en-US" sz="1800" dirty="0">
                <a:cs typeface="Arial" panose="020B0604020202020204" pitchFamily="34" charset="0"/>
              </a:rPr>
              <a:t>(and we want to continue to be in that state)</a:t>
            </a:r>
            <a:endParaRPr lang="en-IN" altLang="en-US" sz="2400" dirty="0">
              <a:cs typeface="Arial" panose="020B0604020202020204" pitchFamily="34" charset="0"/>
            </a:endParaRPr>
          </a:p>
        </p:txBody>
      </p:sp>
      <p:sp>
        <p:nvSpPr>
          <p:cNvPr id="17411" name="Content Placeholder 5"/>
          <p:cNvSpPr>
            <a:spLocks noGrp="1"/>
          </p:cNvSpPr>
          <p:nvPr>
            <p:ph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None/>
            </a:pPr>
            <a:endParaRPr lang="en-IN" altLang="en-US" sz="1800" dirty="0">
              <a:solidFill>
                <a:srgbClr val="FF0000"/>
              </a:solidFill>
              <a:cs typeface="Arial" panose="020B0604020202020204" pitchFamily="34" charset="0"/>
            </a:endParaRPr>
          </a:p>
          <a:p>
            <a:pPr>
              <a:buFont typeface="Arial" panose="020B0604020202020204" pitchFamily="34" charset="0"/>
              <a:buNone/>
            </a:pPr>
            <a:r>
              <a:rPr lang="en-IN" altLang="en-US" b="1" dirty="0">
                <a:solidFill>
                  <a:srgbClr val="FF0000"/>
                </a:solidFill>
                <a:cs typeface="Arial" panose="020B0604020202020204" pitchFamily="34" charset="0"/>
              </a:rPr>
              <a:t>Unhappiness</a:t>
            </a:r>
            <a:r>
              <a:rPr lang="en-IN" altLang="en-US" b="1" dirty="0">
                <a:cs typeface="Arial" panose="020B0604020202020204" pitchFamily="34" charset="0"/>
              </a:rPr>
              <a:t> =</a:t>
            </a:r>
            <a:r>
              <a:rPr lang="en-IN" altLang="en-US" b="1" dirty="0">
                <a:solidFill>
                  <a:srgbClr val="FF0000"/>
                </a:solidFill>
                <a:cs typeface="Arial" panose="020B0604020202020204" pitchFamily="34" charset="0"/>
              </a:rPr>
              <a:t> </a:t>
            </a:r>
            <a:r>
              <a:rPr lang="en-IN" altLang="en-US" b="1" dirty="0">
                <a:cs typeface="Arial" panose="020B0604020202020204" pitchFamily="34" charset="0"/>
              </a:rPr>
              <a:t>To be forced </a:t>
            </a:r>
          </a:p>
          <a:p>
            <a:pPr>
              <a:buFont typeface="Arial" panose="020B0604020202020204" pitchFamily="34" charset="0"/>
              <a:buNone/>
            </a:pPr>
            <a:r>
              <a:rPr lang="en-IN" altLang="en-US" b="1" dirty="0">
                <a:cs typeface="Arial" panose="020B0604020202020204" pitchFamily="34" charset="0"/>
              </a:rPr>
              <a:t>			    to be in a state of 				    </a:t>
            </a:r>
            <a:r>
              <a:rPr lang="en-IN" altLang="en-US" b="1" dirty="0">
                <a:solidFill>
                  <a:srgbClr val="FF0000"/>
                </a:solidFill>
                <a:cs typeface="Arial" panose="020B0604020202020204" pitchFamily="34" charset="0"/>
              </a:rPr>
              <a:t>Disharmony</a:t>
            </a:r>
          </a:p>
          <a:p>
            <a:pPr>
              <a:buFont typeface="Arial" panose="020B0604020202020204" pitchFamily="34" charset="0"/>
              <a:buNone/>
            </a:pPr>
            <a:endParaRPr lang="en-IN" altLang="en-US" sz="1600" dirty="0">
              <a:cs typeface="Arial" panose="020B0604020202020204" pitchFamily="34" charset="0"/>
            </a:endParaRPr>
          </a:p>
          <a:p>
            <a:pPr>
              <a:buFont typeface="Arial" panose="020B0604020202020204" pitchFamily="34" charset="0"/>
              <a:buNone/>
            </a:pPr>
            <a:r>
              <a:rPr lang="en-IN" altLang="en-US" sz="1800" dirty="0">
                <a:solidFill>
                  <a:srgbClr val="FF0000"/>
                </a:solidFill>
                <a:cs typeface="Arial" panose="020B0604020202020204" pitchFamily="34" charset="0"/>
              </a:rPr>
              <a:t>(and we want to get out from that state)</a:t>
            </a:r>
            <a:r>
              <a:rPr lang="en-IN" altLang="en-US" dirty="0">
                <a:solidFill>
                  <a:schemeClr val="bg1"/>
                </a:solidFill>
                <a:cs typeface="Arial" panose="020B0604020202020204" pitchFamily="34" charset="0"/>
              </a:rPr>
              <a:t>o </a:t>
            </a:r>
            <a:endParaRPr lang="en-IN" altLang="en-US" dirty="0">
              <a:cs typeface="Arial" panose="020B0604020202020204" pitchFamily="34" charset="0"/>
            </a:endParaRPr>
          </a:p>
        </p:txBody>
      </p:sp>
      <p:sp>
        <p:nvSpPr>
          <p:cNvPr id="17412"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IN" altLang="en-US" dirty="0"/>
              <a:t>Happiness</a:t>
            </a:r>
            <a:endParaRPr lang="en-GB" altLang="en-US" dirty="0"/>
          </a:p>
        </p:txBody>
      </p:sp>
      <p:sp>
        <p:nvSpPr>
          <p:cNvPr id="3" name="Content Placeholder 2">
            <a:extLst>
              <a:ext uri="{FF2B5EF4-FFF2-40B4-BE49-F238E27FC236}">
                <a16:creationId xmlns:a16="http://schemas.microsoft.com/office/drawing/2014/main" id="{0DF6F8D8-11E9-4F50-A019-242D3F063A1A}"/>
              </a:ext>
            </a:extLst>
          </p:cNvPr>
          <p:cNvSpPr>
            <a:spLocks noGrp="1"/>
          </p:cNvSpPr>
          <p:nvPr>
            <p:ph sz="quarter" idx="10"/>
          </p:nvPr>
        </p:nvSpPr>
        <p:spPr/>
        <p:txBody>
          <a:bodyPr/>
          <a:lstStyle/>
          <a:p>
            <a:r>
              <a:rPr lang="en-IN" altLang="en-US" dirty="0">
                <a:ea typeface="Mangal" pitchFamily="2"/>
                <a:cs typeface="Mangal" pitchFamily="2"/>
              </a:rPr>
              <a:t>Unhappiness</a:t>
            </a:r>
            <a:endParaRPr lang="en-IN" dirty="0"/>
          </a:p>
        </p:txBody>
      </p:sp>
      <p:sp>
        <p:nvSpPr>
          <p:cNvPr id="11" name="Rectangle 10"/>
          <p:cNvSpPr/>
          <p:nvPr/>
        </p:nvSpPr>
        <p:spPr>
          <a:xfrm>
            <a:off x="6210300" y="990600"/>
            <a:ext cx="5942012" cy="1217612"/>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IN"/>
          </a:p>
        </p:txBody>
      </p:sp>
    </p:spTree>
    <p:extLst>
      <p:ext uri="{BB962C8B-B14F-4D97-AF65-F5344CB8AC3E}">
        <p14:creationId xmlns:p14="http://schemas.microsoft.com/office/powerpoint/2010/main" val="38474511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B0769D-3717-41BB-A927-C45B33B5B95A}"/>
              </a:ext>
            </a:extLst>
          </p:cNvPr>
          <p:cNvSpPr>
            <a:spLocks noGrp="1"/>
          </p:cNvSpPr>
          <p:nvPr>
            <p:ph type="title"/>
          </p:nvPr>
        </p:nvSpPr>
        <p:spPr/>
        <p:txBody>
          <a:bodyPr/>
          <a:lstStyle/>
          <a:p>
            <a:r>
              <a:rPr lang="en-US" dirty="0"/>
              <a:t>When we don’t understand Happiness, we may go for Excitement (temporary happiness)</a:t>
            </a:r>
            <a:endParaRPr lang="en-IN" dirty="0"/>
          </a:p>
        </p:txBody>
      </p:sp>
      <p:sp>
        <p:nvSpPr>
          <p:cNvPr id="46" name="TextBox 45">
            <a:extLst>
              <a:ext uri="{FF2B5EF4-FFF2-40B4-BE49-F238E27FC236}">
                <a16:creationId xmlns:a16="http://schemas.microsoft.com/office/drawing/2014/main" id="{CA01C8A6-E4D6-4887-8483-1B924DA39B96}"/>
              </a:ext>
            </a:extLst>
          </p:cNvPr>
          <p:cNvSpPr txBox="1"/>
          <p:nvPr/>
        </p:nvSpPr>
        <p:spPr>
          <a:xfrm>
            <a:off x="76200" y="2910069"/>
            <a:ext cx="12115800" cy="381000"/>
          </a:xfrm>
          <a:prstGeom prst="rect">
            <a:avLst/>
          </a:prstGeom>
          <a:noFill/>
        </p:spPr>
        <p:txBody>
          <a:bodyPr wrap="square">
            <a:spAutoFit/>
          </a:bodyPr>
          <a:lstStyle/>
          <a:p>
            <a:pPr marL="0" indent="0" algn="ctr">
              <a:buFont typeface="Wingdings" pitchFamily="2" charset="2"/>
              <a:buNone/>
              <a:defRPr/>
            </a:pPr>
            <a:r>
              <a:rPr lang="en-IN" sz="1800" dirty="0">
                <a:solidFill>
                  <a:srgbClr val="FF0000"/>
                </a:solidFill>
              </a:rPr>
              <a:t>Dependence on outside, </a:t>
            </a:r>
            <a:r>
              <a:rPr lang="en-IN" sz="1800" dirty="0">
                <a:solidFill>
                  <a:srgbClr val="FF0000"/>
                </a:solidFill>
                <a:latin typeface="Arial" charset="0"/>
                <a:cs typeface="Arial" charset="0"/>
                <a:sym typeface="Wingdings" pitchFamily="2" charset="2"/>
              </a:rPr>
              <a:t>temporary, not definite, </a:t>
            </a:r>
            <a:r>
              <a:rPr lang="en-IN" sz="1800" dirty="0">
                <a:solidFill>
                  <a:srgbClr val="FF0000"/>
                </a:solidFill>
              </a:rPr>
              <a:t>can’t be continuous</a:t>
            </a:r>
          </a:p>
        </p:txBody>
      </p:sp>
      <p:grpSp>
        <p:nvGrpSpPr>
          <p:cNvPr id="49" name="Group 48">
            <a:extLst>
              <a:ext uri="{FF2B5EF4-FFF2-40B4-BE49-F238E27FC236}">
                <a16:creationId xmlns:a16="http://schemas.microsoft.com/office/drawing/2014/main" id="{B825817C-1499-46C2-BF05-3EA277593826}"/>
              </a:ext>
            </a:extLst>
          </p:cNvPr>
          <p:cNvGrpSpPr/>
          <p:nvPr/>
        </p:nvGrpSpPr>
        <p:grpSpPr>
          <a:xfrm>
            <a:off x="76200" y="914400"/>
            <a:ext cx="6553200" cy="1905000"/>
            <a:chOff x="76200" y="914400"/>
            <a:chExt cx="6553200" cy="1905000"/>
          </a:xfrm>
        </p:grpSpPr>
        <p:sp>
          <p:nvSpPr>
            <p:cNvPr id="19" name="Rectangle: Rounded Corners 18">
              <a:extLst>
                <a:ext uri="{FF2B5EF4-FFF2-40B4-BE49-F238E27FC236}">
                  <a16:creationId xmlns:a16="http://schemas.microsoft.com/office/drawing/2014/main" id="{2EFD8F30-B767-40EA-9475-F4A92E455B53}"/>
                </a:ext>
              </a:extLst>
            </p:cNvPr>
            <p:cNvSpPr/>
            <p:nvPr/>
          </p:nvSpPr>
          <p:spPr>
            <a:xfrm>
              <a:off x="76200" y="914400"/>
              <a:ext cx="6553200" cy="1905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Excitement</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Pleasure (from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sensation)</a:t>
              </a:r>
            </a:p>
            <a:p>
              <a:pPr marL="0" indent="0" algn="ctr">
                <a:buNone/>
              </a:pPr>
              <a:r>
                <a:rPr lang="en-US" dirty="0">
                  <a:latin typeface="Arial" panose="020B0604020202020204" pitchFamily="34" charset="0"/>
                  <a:cs typeface="Arial" panose="020B0604020202020204" pitchFamily="34" charset="0"/>
                </a:rPr>
                <a:t>Attention, appreciation…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feelings) from others</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Lack of responsibility</a:t>
              </a:r>
            </a:p>
          </p:txBody>
        </p:sp>
        <p:sp>
          <p:nvSpPr>
            <p:cNvPr id="48" name="TextBox 47">
              <a:extLst>
                <a:ext uri="{FF2B5EF4-FFF2-40B4-BE49-F238E27FC236}">
                  <a16:creationId xmlns:a16="http://schemas.microsoft.com/office/drawing/2014/main" id="{3A291D10-B73D-4180-AF4A-ABFF73E1AABE}"/>
                </a:ext>
              </a:extLst>
            </p:cNvPr>
            <p:cNvSpPr txBox="1"/>
            <p:nvPr/>
          </p:nvSpPr>
          <p:spPr>
            <a:xfrm>
              <a:off x="6095036" y="955478"/>
              <a:ext cx="534364" cy="373711"/>
            </a:xfrm>
            <a:prstGeom prst="rect">
              <a:avLst/>
            </a:prstGeom>
            <a:noFill/>
          </p:spPr>
          <p:txBody>
            <a:bodyPr wrap="square">
              <a:spAutoFit/>
            </a:bodyPr>
            <a:lstStyle/>
            <a:p>
              <a:r>
                <a:rPr lang="en-IN" dirty="0"/>
                <a:t>🥳</a:t>
              </a:r>
            </a:p>
          </p:txBody>
        </p:sp>
      </p:grpSp>
      <p:sp>
        <p:nvSpPr>
          <p:cNvPr id="60" name="TextBox 59">
            <a:extLst>
              <a:ext uri="{FF2B5EF4-FFF2-40B4-BE49-F238E27FC236}">
                <a16:creationId xmlns:a16="http://schemas.microsoft.com/office/drawing/2014/main" id="{F1BFDA9E-185A-4A93-894C-3C916FF8BEE4}"/>
              </a:ext>
            </a:extLst>
          </p:cNvPr>
          <p:cNvSpPr txBox="1"/>
          <p:nvPr/>
        </p:nvSpPr>
        <p:spPr>
          <a:xfrm>
            <a:off x="7162800" y="914400"/>
            <a:ext cx="5029200" cy="1477328"/>
          </a:xfrm>
          <a:prstGeom prst="rect">
            <a:avLst/>
          </a:prstGeom>
          <a:noFill/>
        </p:spPr>
        <p:txBody>
          <a:bodyPr wrap="square">
            <a:spAutoFit/>
          </a:bodyPr>
          <a:lstStyle/>
          <a:p>
            <a:pPr marL="0" indent="0">
              <a:buFont typeface="Symbol" pitchFamily="18" charset="2"/>
              <a:buNone/>
              <a:defRPr/>
            </a:pPr>
            <a:r>
              <a:rPr lang="en-IN" sz="1800" dirty="0"/>
              <a:t>Eating delicious food</a:t>
            </a:r>
          </a:p>
          <a:p>
            <a:pPr marL="0" indent="0">
              <a:buFont typeface="Symbol" pitchFamily="18" charset="2"/>
              <a:buNone/>
              <a:defRPr/>
            </a:pPr>
            <a:r>
              <a:rPr lang="en-IN" sz="1800" dirty="0"/>
              <a:t>Listening to favourite music</a:t>
            </a:r>
          </a:p>
          <a:p>
            <a:pPr marL="0" indent="0">
              <a:buFont typeface="Symbol" pitchFamily="18" charset="2"/>
              <a:buNone/>
              <a:defRPr/>
            </a:pPr>
            <a:r>
              <a:rPr lang="en-IN" sz="1800" dirty="0"/>
              <a:t>Getting appreciation for looks, voice, clothes</a:t>
            </a:r>
          </a:p>
          <a:p>
            <a:pPr marL="0" indent="0">
              <a:buFont typeface="Symbol" pitchFamily="18" charset="2"/>
              <a:buNone/>
              <a:defRPr/>
            </a:pPr>
            <a:r>
              <a:rPr lang="en-IN" sz="1800" dirty="0"/>
              <a:t>Watching a thriller movie</a:t>
            </a:r>
          </a:p>
          <a:p>
            <a:pPr marL="0" indent="0">
              <a:buFont typeface="Symbol" pitchFamily="18" charset="2"/>
              <a:buNone/>
              <a:defRPr/>
            </a:pPr>
            <a:r>
              <a:rPr lang="en-IN" sz="1800" dirty="0"/>
              <a:t>Favourite team winning a match…</a:t>
            </a:r>
          </a:p>
        </p:txBody>
      </p:sp>
    </p:spTree>
    <p:extLst>
      <p:ext uri="{BB962C8B-B14F-4D97-AF65-F5344CB8AC3E}">
        <p14:creationId xmlns:p14="http://schemas.microsoft.com/office/powerpoint/2010/main" val="218689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B0769D-3717-41BB-A927-C45B33B5B95A}"/>
              </a:ext>
            </a:extLst>
          </p:cNvPr>
          <p:cNvSpPr>
            <a:spLocks noGrp="1"/>
          </p:cNvSpPr>
          <p:nvPr>
            <p:ph type="title"/>
          </p:nvPr>
        </p:nvSpPr>
        <p:spPr/>
        <p:txBody>
          <a:bodyPr/>
          <a:lstStyle/>
          <a:p>
            <a:r>
              <a:rPr lang="en-US" dirty="0"/>
              <a:t>Excitement to Indulgence</a:t>
            </a:r>
            <a:endParaRPr lang="en-IN" dirty="0"/>
          </a:p>
        </p:txBody>
      </p:sp>
      <p:sp>
        <p:nvSpPr>
          <p:cNvPr id="46" name="TextBox 45">
            <a:extLst>
              <a:ext uri="{FF2B5EF4-FFF2-40B4-BE49-F238E27FC236}">
                <a16:creationId xmlns:a16="http://schemas.microsoft.com/office/drawing/2014/main" id="{CA01C8A6-E4D6-4887-8483-1B924DA39B96}"/>
              </a:ext>
            </a:extLst>
          </p:cNvPr>
          <p:cNvSpPr txBox="1"/>
          <p:nvPr/>
        </p:nvSpPr>
        <p:spPr>
          <a:xfrm>
            <a:off x="113907" y="3183505"/>
            <a:ext cx="12115800" cy="381000"/>
          </a:xfrm>
          <a:prstGeom prst="rect">
            <a:avLst/>
          </a:prstGeom>
          <a:noFill/>
        </p:spPr>
        <p:txBody>
          <a:bodyPr wrap="square">
            <a:spAutoFit/>
          </a:bodyPr>
          <a:lstStyle/>
          <a:p>
            <a:pPr marL="0" indent="0" algn="ctr">
              <a:buFont typeface="Wingdings" pitchFamily="2" charset="2"/>
              <a:buNone/>
              <a:defRPr/>
            </a:pPr>
            <a:r>
              <a:rPr lang="en-IN" sz="1800" dirty="0">
                <a:solidFill>
                  <a:srgbClr val="FF0000"/>
                </a:solidFill>
              </a:rPr>
              <a:t>Dependence on outside, </a:t>
            </a:r>
            <a:r>
              <a:rPr lang="en-IN" sz="1800" dirty="0">
                <a:solidFill>
                  <a:srgbClr val="FF0000"/>
                </a:solidFill>
                <a:latin typeface="Arial" charset="0"/>
                <a:cs typeface="Arial" charset="0"/>
                <a:sym typeface="Wingdings" pitchFamily="2" charset="2"/>
              </a:rPr>
              <a:t>temporary, not definite, </a:t>
            </a:r>
            <a:r>
              <a:rPr lang="en-IN" sz="1800" dirty="0">
                <a:solidFill>
                  <a:srgbClr val="FF0000"/>
                </a:solidFill>
              </a:rPr>
              <a:t>can’t be continuous</a:t>
            </a:r>
          </a:p>
        </p:txBody>
      </p:sp>
      <p:grpSp>
        <p:nvGrpSpPr>
          <p:cNvPr id="49" name="Group 48">
            <a:extLst>
              <a:ext uri="{FF2B5EF4-FFF2-40B4-BE49-F238E27FC236}">
                <a16:creationId xmlns:a16="http://schemas.microsoft.com/office/drawing/2014/main" id="{B825817C-1499-46C2-BF05-3EA277593826}"/>
              </a:ext>
            </a:extLst>
          </p:cNvPr>
          <p:cNvGrpSpPr/>
          <p:nvPr/>
        </p:nvGrpSpPr>
        <p:grpSpPr>
          <a:xfrm>
            <a:off x="76200" y="914400"/>
            <a:ext cx="6553200" cy="1905000"/>
            <a:chOff x="76200" y="914400"/>
            <a:chExt cx="6553200" cy="1905000"/>
          </a:xfrm>
        </p:grpSpPr>
        <p:sp>
          <p:nvSpPr>
            <p:cNvPr id="19" name="Rectangle: Rounded Corners 18">
              <a:extLst>
                <a:ext uri="{FF2B5EF4-FFF2-40B4-BE49-F238E27FC236}">
                  <a16:creationId xmlns:a16="http://schemas.microsoft.com/office/drawing/2014/main" id="{2EFD8F30-B767-40EA-9475-F4A92E455B53}"/>
                </a:ext>
              </a:extLst>
            </p:cNvPr>
            <p:cNvSpPr/>
            <p:nvPr/>
          </p:nvSpPr>
          <p:spPr>
            <a:xfrm>
              <a:off x="76200" y="914400"/>
              <a:ext cx="6553200" cy="1905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Excitement</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Pleasure (from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sensation)</a:t>
              </a:r>
            </a:p>
            <a:p>
              <a:pPr marL="0" indent="0" algn="ctr">
                <a:buNone/>
              </a:pPr>
              <a:r>
                <a:rPr lang="en-US" dirty="0">
                  <a:latin typeface="Arial" panose="020B0604020202020204" pitchFamily="34" charset="0"/>
                  <a:cs typeface="Arial" panose="020B0604020202020204" pitchFamily="34" charset="0"/>
                </a:rPr>
                <a:t>Attention, appreciation…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feelings) from others</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Lack of responsibility</a:t>
              </a:r>
            </a:p>
          </p:txBody>
        </p:sp>
        <p:sp>
          <p:nvSpPr>
            <p:cNvPr id="48" name="TextBox 47">
              <a:extLst>
                <a:ext uri="{FF2B5EF4-FFF2-40B4-BE49-F238E27FC236}">
                  <a16:creationId xmlns:a16="http://schemas.microsoft.com/office/drawing/2014/main" id="{3A291D10-B73D-4180-AF4A-ABFF73E1AABE}"/>
                </a:ext>
              </a:extLst>
            </p:cNvPr>
            <p:cNvSpPr txBox="1"/>
            <p:nvPr/>
          </p:nvSpPr>
          <p:spPr>
            <a:xfrm>
              <a:off x="6095036" y="955478"/>
              <a:ext cx="534364" cy="373711"/>
            </a:xfrm>
            <a:prstGeom prst="rect">
              <a:avLst/>
            </a:prstGeom>
            <a:noFill/>
          </p:spPr>
          <p:txBody>
            <a:bodyPr wrap="square">
              <a:spAutoFit/>
            </a:bodyPr>
            <a:lstStyle/>
            <a:p>
              <a:r>
                <a:rPr lang="en-IN" dirty="0"/>
                <a:t>🥳</a:t>
              </a:r>
            </a:p>
          </p:txBody>
        </p:sp>
      </p:grpSp>
      <p:grpSp>
        <p:nvGrpSpPr>
          <p:cNvPr id="2" name="Group 1">
            <a:extLst>
              <a:ext uri="{FF2B5EF4-FFF2-40B4-BE49-F238E27FC236}">
                <a16:creationId xmlns:a16="http://schemas.microsoft.com/office/drawing/2014/main" id="{DA61E339-9E65-E20D-FC3A-299ABE677DC8}"/>
              </a:ext>
            </a:extLst>
          </p:cNvPr>
          <p:cNvGrpSpPr/>
          <p:nvPr/>
        </p:nvGrpSpPr>
        <p:grpSpPr>
          <a:xfrm>
            <a:off x="7391400" y="609600"/>
            <a:ext cx="4038600" cy="2628900"/>
            <a:chOff x="7391400" y="3576861"/>
            <a:chExt cx="3352800" cy="2438400"/>
          </a:xfrm>
        </p:grpSpPr>
        <p:sp>
          <p:nvSpPr>
            <p:cNvPr id="3" name="Rectangle: Rounded Corners 2">
              <a:extLst>
                <a:ext uri="{FF2B5EF4-FFF2-40B4-BE49-F238E27FC236}">
                  <a16:creationId xmlns:a16="http://schemas.microsoft.com/office/drawing/2014/main" id="{6897B916-1913-3188-7BD0-C8B62208BEC8}"/>
                </a:ext>
              </a:extLst>
            </p:cNvPr>
            <p:cNvSpPr/>
            <p:nvPr/>
          </p:nvSpPr>
          <p:spPr>
            <a:xfrm>
              <a:off x="7391400" y="3576861"/>
              <a:ext cx="3352800" cy="2438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Indulgence</a:t>
              </a:r>
              <a:endParaRPr lang="en-IN" sz="2200" b="1" dirty="0">
                <a:latin typeface="Arial" panose="020B0604020202020204" pitchFamily="34" charset="0"/>
                <a:cs typeface="Arial" panose="020B0604020202020204" pitchFamily="34" charset="0"/>
              </a:endParaRPr>
            </a:p>
            <a:p>
              <a:pPr marL="0" indent="0" algn="ctr">
                <a:buFont typeface="Symbol" pitchFamily="18" charset="2"/>
                <a:buNone/>
                <a:defRPr/>
              </a:pPr>
              <a:endParaRPr lang="en-IN" sz="1800" dirty="0">
                <a:latin typeface="Arial" panose="020B0604020202020204" pitchFamily="34" charset="0"/>
                <a:cs typeface="Arial" panose="020B0604020202020204" pitchFamily="34" charset="0"/>
              </a:endParaRPr>
            </a:p>
            <a:p>
              <a:pPr algn="ctr">
                <a:defRPr/>
              </a:pPr>
              <a:r>
                <a:rPr lang="en-IN" dirty="0">
                  <a:latin typeface="Arial" panose="020B0604020202020204" pitchFamily="34" charset="0"/>
                  <a:cs typeface="Arial" panose="020B0604020202020204" pitchFamily="34" charset="0"/>
                </a:rPr>
                <a:t>Watching movies for long hours</a:t>
              </a:r>
            </a:p>
            <a:p>
              <a:pPr algn="ctr">
                <a:defRPr/>
              </a:pPr>
              <a:r>
                <a:rPr lang="en-IN" sz="1800" dirty="0">
                  <a:latin typeface="Arial" panose="020B0604020202020204" pitchFamily="34" charset="0"/>
                  <a:cs typeface="Arial" panose="020B0604020202020204" pitchFamily="34" charset="0"/>
                </a:rPr>
                <a:t>Playing </a:t>
              </a:r>
              <a:r>
                <a:rPr lang="en-IN" dirty="0">
                  <a:latin typeface="Arial" panose="020B0604020202020204" pitchFamily="34" charset="0"/>
                  <a:cs typeface="Arial" panose="020B0604020202020204" pitchFamily="34" charset="0"/>
                </a:rPr>
                <a:t>video games whole night</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Partying with friends, </a:t>
              </a:r>
              <a:r>
                <a:rPr lang="en-IN" dirty="0">
                  <a:latin typeface="Arial" panose="020B0604020202020204" pitchFamily="34" charset="0"/>
                  <a:cs typeface="Arial" panose="020B0604020202020204" pitchFamily="34" charset="0"/>
                </a:rPr>
                <a:t>Long drives</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Addiction to</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Smoking, alcohol, drugs…</a:t>
              </a:r>
            </a:p>
            <a:p>
              <a:pPr algn="ctr"/>
              <a:endParaRPr lang="en-IN" dirty="0">
                <a:latin typeface="Arial" panose="020B0604020202020204" pitchFamily="34" charset="0"/>
                <a:cs typeface="Arial" panose="020B0604020202020204" pitchFamily="34" charset="0"/>
              </a:endParaRPr>
            </a:p>
            <a:p>
              <a:pPr algn="ctr"/>
              <a:r>
                <a:rPr lang="en-IN" dirty="0">
                  <a:latin typeface="Arial" panose="020B0604020202020204" pitchFamily="34" charset="0"/>
                  <a:cs typeface="Arial" panose="020B0604020202020204" pitchFamily="34" charset="0"/>
                </a:rPr>
                <a:t>No responsibility</a:t>
              </a:r>
            </a:p>
          </p:txBody>
        </p:sp>
        <p:sp>
          <p:nvSpPr>
            <p:cNvPr id="4" name="TextBox 3">
              <a:extLst>
                <a:ext uri="{FF2B5EF4-FFF2-40B4-BE49-F238E27FC236}">
                  <a16:creationId xmlns:a16="http://schemas.microsoft.com/office/drawing/2014/main" id="{9BD3D475-6C55-2290-458A-E3F6E519EAD7}"/>
                </a:ext>
              </a:extLst>
            </p:cNvPr>
            <p:cNvSpPr txBox="1"/>
            <p:nvPr/>
          </p:nvSpPr>
          <p:spPr>
            <a:xfrm>
              <a:off x="10209836" y="3655662"/>
              <a:ext cx="534364" cy="369332"/>
            </a:xfrm>
            <a:prstGeom prst="rect">
              <a:avLst/>
            </a:prstGeom>
            <a:noFill/>
          </p:spPr>
          <p:txBody>
            <a:bodyPr wrap="square">
              <a:spAutoFit/>
            </a:bodyPr>
            <a:lstStyle/>
            <a:p>
              <a:r>
                <a:rPr lang="en-IN" dirty="0"/>
                <a:t>🤤</a:t>
              </a:r>
            </a:p>
          </p:txBody>
        </p:sp>
      </p:grpSp>
      <p:sp>
        <p:nvSpPr>
          <p:cNvPr id="5" name="Arrow: Right 4">
            <a:extLst>
              <a:ext uri="{FF2B5EF4-FFF2-40B4-BE49-F238E27FC236}">
                <a16:creationId xmlns:a16="http://schemas.microsoft.com/office/drawing/2014/main" id="{C251D0A9-1BE6-031F-F3F9-B098852891FA}"/>
              </a:ext>
            </a:extLst>
          </p:cNvPr>
          <p:cNvSpPr/>
          <p:nvPr/>
        </p:nvSpPr>
        <p:spPr>
          <a:xfrm>
            <a:off x="6629400" y="1752600"/>
            <a:ext cx="762000" cy="22860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80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B0769D-3717-41BB-A927-C45B33B5B95A}"/>
              </a:ext>
            </a:extLst>
          </p:cNvPr>
          <p:cNvSpPr>
            <a:spLocks noGrp="1"/>
          </p:cNvSpPr>
          <p:nvPr>
            <p:ph type="title"/>
          </p:nvPr>
        </p:nvSpPr>
        <p:spPr/>
        <p:txBody>
          <a:bodyPr/>
          <a:lstStyle/>
          <a:p>
            <a:r>
              <a:rPr lang="en-US" dirty="0"/>
              <a:t>Excitement-Indulgence to Depression</a:t>
            </a:r>
            <a:endParaRPr lang="en-IN" dirty="0"/>
          </a:p>
        </p:txBody>
      </p:sp>
      <p:sp>
        <p:nvSpPr>
          <p:cNvPr id="46" name="TextBox 45">
            <a:extLst>
              <a:ext uri="{FF2B5EF4-FFF2-40B4-BE49-F238E27FC236}">
                <a16:creationId xmlns:a16="http://schemas.microsoft.com/office/drawing/2014/main" id="{CA01C8A6-E4D6-4887-8483-1B924DA39B96}"/>
              </a:ext>
            </a:extLst>
          </p:cNvPr>
          <p:cNvSpPr txBox="1"/>
          <p:nvPr/>
        </p:nvSpPr>
        <p:spPr>
          <a:xfrm>
            <a:off x="76200" y="6172200"/>
            <a:ext cx="12115800" cy="381000"/>
          </a:xfrm>
          <a:prstGeom prst="rect">
            <a:avLst/>
          </a:prstGeom>
          <a:noFill/>
        </p:spPr>
        <p:txBody>
          <a:bodyPr wrap="square">
            <a:spAutoFit/>
          </a:bodyPr>
          <a:lstStyle/>
          <a:p>
            <a:pPr marL="0" indent="0" algn="ctr">
              <a:buFont typeface="Wingdings" pitchFamily="2" charset="2"/>
              <a:buNone/>
              <a:defRPr/>
            </a:pPr>
            <a:r>
              <a:rPr lang="en-IN" sz="1800" dirty="0">
                <a:solidFill>
                  <a:srgbClr val="FF0000"/>
                </a:solidFill>
              </a:rPr>
              <a:t>Dependence on outside, </a:t>
            </a:r>
            <a:r>
              <a:rPr lang="en-IN" sz="1800" dirty="0">
                <a:solidFill>
                  <a:srgbClr val="FF0000"/>
                </a:solidFill>
                <a:latin typeface="Arial" charset="0"/>
                <a:cs typeface="Arial" charset="0"/>
                <a:sym typeface="Wingdings" pitchFamily="2" charset="2"/>
              </a:rPr>
              <a:t>temporary, not definite, </a:t>
            </a:r>
            <a:r>
              <a:rPr lang="en-IN" sz="1800" dirty="0">
                <a:solidFill>
                  <a:srgbClr val="FF0000"/>
                </a:solidFill>
              </a:rPr>
              <a:t>can’t be continuous</a:t>
            </a:r>
          </a:p>
        </p:txBody>
      </p:sp>
      <p:grpSp>
        <p:nvGrpSpPr>
          <p:cNvPr id="52" name="Group 51">
            <a:extLst>
              <a:ext uri="{FF2B5EF4-FFF2-40B4-BE49-F238E27FC236}">
                <a16:creationId xmlns:a16="http://schemas.microsoft.com/office/drawing/2014/main" id="{720F9930-240E-486C-8462-920A4DA2BD2B}"/>
              </a:ext>
            </a:extLst>
          </p:cNvPr>
          <p:cNvGrpSpPr/>
          <p:nvPr/>
        </p:nvGrpSpPr>
        <p:grpSpPr>
          <a:xfrm>
            <a:off x="76200" y="3581400"/>
            <a:ext cx="6553200" cy="2438400"/>
            <a:chOff x="76200" y="3581400"/>
            <a:chExt cx="6553200" cy="2438400"/>
          </a:xfrm>
        </p:grpSpPr>
        <p:sp>
          <p:nvSpPr>
            <p:cNvPr id="18" name="Rectangle: Rounded Corners 17">
              <a:extLst>
                <a:ext uri="{FF2B5EF4-FFF2-40B4-BE49-F238E27FC236}">
                  <a16:creationId xmlns:a16="http://schemas.microsoft.com/office/drawing/2014/main" id="{0F4FD66E-0345-484E-B72F-1AE7E416D6CF}"/>
                </a:ext>
              </a:extLst>
            </p:cNvPr>
            <p:cNvSpPr/>
            <p:nvPr/>
          </p:nvSpPr>
          <p:spPr>
            <a:xfrm>
              <a:off x="76200" y="3581400"/>
              <a:ext cx="6553200" cy="2438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Depression</a:t>
              </a:r>
            </a:p>
            <a:p>
              <a:pPr marL="0" indent="0" algn="ctr">
                <a:buFont typeface="Symbol" pitchFamily="18" charset="2"/>
                <a:buNone/>
                <a:defRPr/>
              </a:pPr>
              <a:endParaRPr lang="en-IN" sz="2000" dirty="0">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Insufficient pleasure (from favourable sensation)</a:t>
              </a:r>
              <a:endParaRPr lang="en-IN" dirty="0">
                <a:solidFill>
                  <a:srgbClr val="FF0000"/>
                </a:solidFill>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Lack of attention, appreciation… (favourable feelings) from others</a:t>
              </a:r>
            </a:p>
            <a:p>
              <a:pPr marL="0" indent="0" algn="ctr">
                <a:buFont typeface="Symbol" pitchFamily="18" charset="2"/>
                <a:buNone/>
                <a:defRPr/>
              </a:pPr>
              <a:r>
                <a:rPr lang="en-IN" sz="2000" dirty="0">
                  <a:latin typeface="Arial" panose="020B0604020202020204" pitchFamily="34" charset="0"/>
                  <a:cs typeface="Arial" panose="020B0604020202020204" pitchFamily="34" charset="0"/>
                </a:rPr>
                <a:t>Hopelessness</a:t>
              </a:r>
            </a:p>
            <a:p>
              <a:pPr marL="0" indent="0" algn="ctr">
                <a:buFont typeface="Symbol" pitchFamily="18" charset="2"/>
                <a:buNone/>
                <a:defRPr/>
              </a:pPr>
              <a:endParaRPr lang="en-IN" sz="2000" dirty="0">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Lack of </a:t>
              </a:r>
              <a:r>
                <a:rPr lang="en-IN" sz="2000" dirty="0" err="1">
                  <a:latin typeface="Arial" panose="020B0604020202020204" pitchFamily="34" charset="0"/>
                  <a:cs typeface="Arial" panose="020B0604020202020204" pitchFamily="34" charset="0"/>
                </a:rPr>
                <a:t>responsibilty</a:t>
              </a:r>
              <a:endParaRPr lang="en-IN" sz="2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E917B595-09E8-4D44-B634-47C3A026BE5C}"/>
                </a:ext>
              </a:extLst>
            </p:cNvPr>
            <p:cNvSpPr txBox="1"/>
            <p:nvPr/>
          </p:nvSpPr>
          <p:spPr>
            <a:xfrm>
              <a:off x="6089249" y="3655662"/>
              <a:ext cx="534364" cy="373711"/>
            </a:xfrm>
            <a:prstGeom prst="rect">
              <a:avLst/>
            </a:prstGeom>
            <a:noFill/>
          </p:spPr>
          <p:txBody>
            <a:bodyPr wrap="square">
              <a:spAutoFit/>
            </a:bodyPr>
            <a:lstStyle/>
            <a:p>
              <a:r>
                <a:rPr lang="en-IN" dirty="0"/>
                <a:t>😣</a:t>
              </a:r>
            </a:p>
          </p:txBody>
        </p:sp>
      </p:grpSp>
      <p:grpSp>
        <p:nvGrpSpPr>
          <p:cNvPr id="9" name="Group 8">
            <a:extLst>
              <a:ext uri="{FF2B5EF4-FFF2-40B4-BE49-F238E27FC236}">
                <a16:creationId xmlns:a16="http://schemas.microsoft.com/office/drawing/2014/main" id="{7B455B82-EA31-4657-905A-430F7234253B}"/>
              </a:ext>
            </a:extLst>
          </p:cNvPr>
          <p:cNvGrpSpPr/>
          <p:nvPr/>
        </p:nvGrpSpPr>
        <p:grpSpPr>
          <a:xfrm>
            <a:off x="7086600" y="3655662"/>
            <a:ext cx="5029200" cy="2308324"/>
            <a:chOff x="7086600" y="3655662"/>
            <a:chExt cx="5105400" cy="2308324"/>
          </a:xfrm>
        </p:grpSpPr>
        <p:sp>
          <p:nvSpPr>
            <p:cNvPr id="22" name="TextBox 21">
              <a:extLst>
                <a:ext uri="{FF2B5EF4-FFF2-40B4-BE49-F238E27FC236}">
                  <a16:creationId xmlns:a16="http://schemas.microsoft.com/office/drawing/2014/main" id="{163987A9-29AD-44B3-B965-0F8C1D997E5C}"/>
                </a:ext>
              </a:extLst>
            </p:cNvPr>
            <p:cNvSpPr txBox="1"/>
            <p:nvPr/>
          </p:nvSpPr>
          <p:spPr>
            <a:xfrm>
              <a:off x="7086600" y="3655662"/>
              <a:ext cx="5105400" cy="2308324"/>
            </a:xfrm>
            <a:prstGeom prst="rect">
              <a:avLst/>
            </a:prstGeom>
            <a:noFill/>
          </p:spPr>
          <p:txBody>
            <a:bodyPr wrap="square">
              <a:spAutoFit/>
            </a:bodyPr>
            <a:lstStyle/>
            <a:p>
              <a:pPr algn="ctr">
                <a:defRPr/>
              </a:pPr>
              <a:r>
                <a:rPr lang="en-IN" sz="1800" dirty="0"/>
                <a:t>I did not get good marks</a:t>
              </a:r>
            </a:p>
            <a:p>
              <a:pPr algn="ctr">
                <a:defRPr/>
              </a:pPr>
              <a:r>
                <a:rPr lang="en-IN" dirty="0"/>
                <a:t>My friend ignored me…</a:t>
              </a:r>
            </a:p>
            <a:p>
              <a:pPr algn="ctr">
                <a:defRPr/>
              </a:pPr>
              <a:endParaRPr lang="en-IN" sz="1800" dirty="0"/>
            </a:p>
            <a:p>
              <a:pPr algn="ctr">
                <a:defRPr/>
              </a:pPr>
              <a:r>
                <a:rPr lang="en-IN" sz="1800" dirty="0"/>
                <a:t>Anger</a:t>
              </a:r>
            </a:p>
            <a:p>
              <a:pPr algn="ctr">
                <a:defRPr/>
              </a:pPr>
              <a:r>
                <a:rPr lang="en-IN" sz="1800" dirty="0"/>
                <a:t>Refusing food</a:t>
              </a:r>
            </a:p>
            <a:p>
              <a:pPr marL="0" indent="0" algn="ctr">
                <a:buFont typeface="Symbol" pitchFamily="18" charset="2"/>
                <a:buNone/>
                <a:defRPr/>
              </a:pPr>
              <a:r>
                <a:rPr lang="en-IN" sz="1800" dirty="0"/>
                <a:t>Overeating</a:t>
              </a:r>
            </a:p>
            <a:p>
              <a:pPr marL="0" indent="0" algn="ctr">
                <a:buFont typeface="Symbol" pitchFamily="18" charset="2"/>
                <a:buNone/>
                <a:defRPr/>
              </a:pPr>
              <a:r>
                <a:rPr lang="en-IN" dirty="0"/>
                <a:t>Becoming reclusive, suicidal thoughts</a:t>
              </a:r>
            </a:p>
            <a:p>
              <a:pPr marL="0" indent="0" algn="ctr">
                <a:buFont typeface="Symbol" pitchFamily="18" charset="2"/>
                <a:buNone/>
                <a:defRPr/>
              </a:pPr>
              <a:r>
                <a:rPr lang="en-IN" sz="1800" dirty="0"/>
                <a:t>Not sharing, not communicating…</a:t>
              </a:r>
            </a:p>
          </p:txBody>
        </p:sp>
        <p:cxnSp>
          <p:nvCxnSpPr>
            <p:cNvPr id="4" name="Straight Arrow Connector 3">
              <a:extLst>
                <a:ext uri="{FF2B5EF4-FFF2-40B4-BE49-F238E27FC236}">
                  <a16:creationId xmlns:a16="http://schemas.microsoft.com/office/drawing/2014/main" id="{F90B1A48-057D-4038-A3D4-EDD95032B09E}"/>
                </a:ext>
              </a:extLst>
            </p:cNvPr>
            <p:cNvCxnSpPr>
              <a:cxnSpLocks/>
            </p:cNvCxnSpPr>
            <p:nvPr/>
          </p:nvCxnSpPr>
          <p:spPr>
            <a:xfrm>
              <a:off x="9639300" y="4267200"/>
              <a:ext cx="0" cy="228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F5D47872-F0AF-4C98-AF9A-96FD9D8AB402}"/>
              </a:ext>
            </a:extLst>
          </p:cNvPr>
          <p:cNvGrpSpPr/>
          <p:nvPr/>
        </p:nvGrpSpPr>
        <p:grpSpPr>
          <a:xfrm>
            <a:off x="76200" y="914400"/>
            <a:ext cx="6553200" cy="1905000"/>
            <a:chOff x="76200" y="914400"/>
            <a:chExt cx="6553200" cy="1905000"/>
          </a:xfrm>
        </p:grpSpPr>
        <p:sp>
          <p:nvSpPr>
            <p:cNvPr id="12" name="Rectangle: Rounded Corners 11">
              <a:extLst>
                <a:ext uri="{FF2B5EF4-FFF2-40B4-BE49-F238E27FC236}">
                  <a16:creationId xmlns:a16="http://schemas.microsoft.com/office/drawing/2014/main" id="{10D39B48-D47F-4CC6-820B-0D0427016FF0}"/>
                </a:ext>
              </a:extLst>
            </p:cNvPr>
            <p:cNvSpPr/>
            <p:nvPr/>
          </p:nvSpPr>
          <p:spPr>
            <a:xfrm>
              <a:off x="76200" y="914400"/>
              <a:ext cx="6553200" cy="1905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Excitement</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Pleasure (from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sensation)</a:t>
              </a:r>
            </a:p>
            <a:p>
              <a:pPr marL="0" indent="0" algn="ctr">
                <a:buNone/>
              </a:pPr>
              <a:r>
                <a:rPr lang="en-US" dirty="0">
                  <a:latin typeface="Arial" panose="020B0604020202020204" pitchFamily="34" charset="0"/>
                  <a:cs typeface="Arial" panose="020B0604020202020204" pitchFamily="34" charset="0"/>
                </a:rPr>
                <a:t>Attention, appreciation…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feelings) from others</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Lack of responsibility</a:t>
              </a:r>
            </a:p>
          </p:txBody>
        </p:sp>
        <p:sp>
          <p:nvSpPr>
            <p:cNvPr id="13" name="TextBox 12">
              <a:extLst>
                <a:ext uri="{FF2B5EF4-FFF2-40B4-BE49-F238E27FC236}">
                  <a16:creationId xmlns:a16="http://schemas.microsoft.com/office/drawing/2014/main" id="{1E1D24AF-43FA-41CF-B96F-F6B55E61DE05}"/>
                </a:ext>
              </a:extLst>
            </p:cNvPr>
            <p:cNvSpPr txBox="1"/>
            <p:nvPr/>
          </p:nvSpPr>
          <p:spPr>
            <a:xfrm>
              <a:off x="6095036" y="955478"/>
              <a:ext cx="534364" cy="373711"/>
            </a:xfrm>
            <a:prstGeom prst="rect">
              <a:avLst/>
            </a:prstGeom>
            <a:noFill/>
          </p:spPr>
          <p:txBody>
            <a:bodyPr wrap="square">
              <a:spAutoFit/>
            </a:bodyPr>
            <a:lstStyle/>
            <a:p>
              <a:r>
                <a:rPr lang="en-IN" dirty="0"/>
                <a:t>🥳</a:t>
              </a:r>
            </a:p>
          </p:txBody>
        </p:sp>
      </p:grpSp>
      <p:grpSp>
        <p:nvGrpSpPr>
          <p:cNvPr id="14" name="Group 13">
            <a:extLst>
              <a:ext uri="{FF2B5EF4-FFF2-40B4-BE49-F238E27FC236}">
                <a16:creationId xmlns:a16="http://schemas.microsoft.com/office/drawing/2014/main" id="{BD2F5192-96FE-4308-BF00-9A658FE7B0A7}"/>
              </a:ext>
            </a:extLst>
          </p:cNvPr>
          <p:cNvGrpSpPr/>
          <p:nvPr/>
        </p:nvGrpSpPr>
        <p:grpSpPr>
          <a:xfrm>
            <a:off x="7391400" y="609600"/>
            <a:ext cx="4038600" cy="2628900"/>
            <a:chOff x="7391400" y="3576861"/>
            <a:chExt cx="3352800" cy="2438400"/>
          </a:xfrm>
        </p:grpSpPr>
        <p:sp>
          <p:nvSpPr>
            <p:cNvPr id="15" name="Rectangle: Rounded Corners 14">
              <a:extLst>
                <a:ext uri="{FF2B5EF4-FFF2-40B4-BE49-F238E27FC236}">
                  <a16:creationId xmlns:a16="http://schemas.microsoft.com/office/drawing/2014/main" id="{0963D5D6-4674-4102-90F9-62D95A2FD153}"/>
                </a:ext>
              </a:extLst>
            </p:cNvPr>
            <p:cNvSpPr/>
            <p:nvPr/>
          </p:nvSpPr>
          <p:spPr>
            <a:xfrm>
              <a:off x="7391400" y="3576861"/>
              <a:ext cx="3352800" cy="2438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Indulgence</a:t>
              </a:r>
              <a:endParaRPr lang="en-IN" sz="2200" b="1" dirty="0">
                <a:latin typeface="Arial" panose="020B0604020202020204" pitchFamily="34" charset="0"/>
                <a:cs typeface="Arial" panose="020B0604020202020204" pitchFamily="34" charset="0"/>
              </a:endParaRPr>
            </a:p>
            <a:p>
              <a:pPr marL="0" indent="0" algn="ctr">
                <a:buFont typeface="Symbol" pitchFamily="18" charset="2"/>
                <a:buNone/>
                <a:defRPr/>
              </a:pPr>
              <a:endParaRPr lang="en-IN" sz="1800" dirty="0">
                <a:latin typeface="Arial" panose="020B0604020202020204" pitchFamily="34" charset="0"/>
                <a:cs typeface="Arial" panose="020B0604020202020204" pitchFamily="34" charset="0"/>
              </a:endParaRPr>
            </a:p>
            <a:p>
              <a:pPr algn="ctr">
                <a:defRPr/>
              </a:pPr>
              <a:r>
                <a:rPr lang="en-IN" dirty="0">
                  <a:latin typeface="Arial" panose="020B0604020202020204" pitchFamily="34" charset="0"/>
                  <a:cs typeface="Arial" panose="020B0604020202020204" pitchFamily="34" charset="0"/>
                </a:rPr>
                <a:t>Watching movies for long hours</a:t>
              </a:r>
            </a:p>
            <a:p>
              <a:pPr algn="ctr">
                <a:defRPr/>
              </a:pPr>
              <a:r>
                <a:rPr lang="en-IN" sz="1800" dirty="0">
                  <a:latin typeface="Arial" panose="020B0604020202020204" pitchFamily="34" charset="0"/>
                  <a:cs typeface="Arial" panose="020B0604020202020204" pitchFamily="34" charset="0"/>
                </a:rPr>
                <a:t>Playing </a:t>
              </a:r>
              <a:r>
                <a:rPr lang="en-IN" dirty="0">
                  <a:latin typeface="Arial" panose="020B0604020202020204" pitchFamily="34" charset="0"/>
                  <a:cs typeface="Arial" panose="020B0604020202020204" pitchFamily="34" charset="0"/>
                </a:rPr>
                <a:t>video games whole night</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Partying with friends, </a:t>
              </a:r>
              <a:r>
                <a:rPr lang="en-IN" dirty="0">
                  <a:latin typeface="Arial" panose="020B0604020202020204" pitchFamily="34" charset="0"/>
                  <a:cs typeface="Arial" panose="020B0604020202020204" pitchFamily="34" charset="0"/>
                </a:rPr>
                <a:t>Long drives</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Addiction to</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Smoking, alcohol, drugs…</a:t>
              </a:r>
            </a:p>
            <a:p>
              <a:pPr algn="ctr"/>
              <a:endParaRPr lang="en-IN" dirty="0">
                <a:latin typeface="Arial" panose="020B0604020202020204" pitchFamily="34" charset="0"/>
                <a:cs typeface="Arial" panose="020B0604020202020204" pitchFamily="34" charset="0"/>
              </a:endParaRPr>
            </a:p>
            <a:p>
              <a:pPr algn="ctr"/>
              <a:r>
                <a:rPr lang="en-IN" dirty="0">
                  <a:latin typeface="Arial" panose="020B0604020202020204" pitchFamily="34" charset="0"/>
                  <a:cs typeface="Arial" panose="020B0604020202020204" pitchFamily="34" charset="0"/>
                </a:rPr>
                <a:t>No responsibility</a:t>
              </a:r>
            </a:p>
          </p:txBody>
        </p:sp>
        <p:sp>
          <p:nvSpPr>
            <p:cNvPr id="16" name="TextBox 15">
              <a:extLst>
                <a:ext uri="{FF2B5EF4-FFF2-40B4-BE49-F238E27FC236}">
                  <a16:creationId xmlns:a16="http://schemas.microsoft.com/office/drawing/2014/main" id="{4AFF73A3-A8F8-4492-A2BE-5E5FDD7B8ED6}"/>
                </a:ext>
              </a:extLst>
            </p:cNvPr>
            <p:cNvSpPr txBox="1"/>
            <p:nvPr/>
          </p:nvSpPr>
          <p:spPr>
            <a:xfrm>
              <a:off x="10209836" y="3655662"/>
              <a:ext cx="534364" cy="369332"/>
            </a:xfrm>
            <a:prstGeom prst="rect">
              <a:avLst/>
            </a:prstGeom>
            <a:noFill/>
          </p:spPr>
          <p:txBody>
            <a:bodyPr wrap="square">
              <a:spAutoFit/>
            </a:bodyPr>
            <a:lstStyle/>
            <a:p>
              <a:r>
                <a:rPr lang="en-IN" dirty="0"/>
                <a:t>🤤</a:t>
              </a:r>
            </a:p>
          </p:txBody>
        </p:sp>
      </p:grpSp>
      <p:sp>
        <p:nvSpPr>
          <p:cNvPr id="17" name="Arrow: Right 16">
            <a:extLst>
              <a:ext uri="{FF2B5EF4-FFF2-40B4-BE49-F238E27FC236}">
                <a16:creationId xmlns:a16="http://schemas.microsoft.com/office/drawing/2014/main" id="{2C3A5CAC-F063-4DB3-8B5B-B2DC71E18644}"/>
              </a:ext>
            </a:extLst>
          </p:cNvPr>
          <p:cNvSpPr/>
          <p:nvPr/>
        </p:nvSpPr>
        <p:spPr>
          <a:xfrm>
            <a:off x="6629400" y="1752600"/>
            <a:ext cx="762000" cy="22860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Curved Left 1">
            <a:extLst>
              <a:ext uri="{FF2B5EF4-FFF2-40B4-BE49-F238E27FC236}">
                <a16:creationId xmlns:a16="http://schemas.microsoft.com/office/drawing/2014/main" id="{583FAAA0-8459-475A-887C-13542DA1631C}"/>
              </a:ext>
            </a:extLst>
          </p:cNvPr>
          <p:cNvSpPr/>
          <p:nvPr/>
        </p:nvSpPr>
        <p:spPr>
          <a:xfrm rot="2660561">
            <a:off x="7138845" y="3195618"/>
            <a:ext cx="328962" cy="1141295"/>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solidFill>
                <a:schemeClr val="tx1"/>
              </a:solidFill>
            </a:endParaRPr>
          </a:p>
        </p:txBody>
      </p:sp>
      <p:sp>
        <p:nvSpPr>
          <p:cNvPr id="19" name="Arrow: Curved Left 18">
            <a:extLst>
              <a:ext uri="{FF2B5EF4-FFF2-40B4-BE49-F238E27FC236}">
                <a16:creationId xmlns:a16="http://schemas.microsoft.com/office/drawing/2014/main" id="{0AF86330-F721-4E1F-A0F0-BB1C887904C1}"/>
              </a:ext>
            </a:extLst>
          </p:cNvPr>
          <p:cNvSpPr/>
          <p:nvPr/>
        </p:nvSpPr>
        <p:spPr>
          <a:xfrm rot="13512825">
            <a:off x="6506567" y="2505933"/>
            <a:ext cx="356327" cy="1141295"/>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solidFill>
                <a:schemeClr val="tx1"/>
              </a:solidFill>
            </a:endParaRPr>
          </a:p>
        </p:txBody>
      </p:sp>
      <p:sp>
        <p:nvSpPr>
          <p:cNvPr id="20" name="Freeform 13">
            <a:extLst>
              <a:ext uri="{FF2B5EF4-FFF2-40B4-BE49-F238E27FC236}">
                <a16:creationId xmlns:a16="http://schemas.microsoft.com/office/drawing/2014/main" id="{2B418D7E-8D8B-40A9-9350-4AA13A9D841A}"/>
              </a:ext>
            </a:extLst>
          </p:cNvPr>
          <p:cNvSpPr/>
          <p:nvPr/>
        </p:nvSpPr>
        <p:spPr>
          <a:xfrm>
            <a:off x="2108199" y="2821338"/>
            <a:ext cx="2375162" cy="836262"/>
          </a:xfrm>
          <a:custGeom>
            <a:avLst/>
            <a:gdLst>
              <a:gd name="connsiteX0" fmla="*/ 0 w 2456597"/>
              <a:gd name="connsiteY0" fmla="*/ 1394346 h 2661314"/>
              <a:gd name="connsiteX1" fmla="*/ 573206 w 2456597"/>
              <a:gd name="connsiteY1" fmla="*/ 425355 h 2661314"/>
              <a:gd name="connsiteX2" fmla="*/ 668740 w 2456597"/>
              <a:gd name="connsiteY2" fmla="*/ 2049439 h 2661314"/>
              <a:gd name="connsiteX3" fmla="*/ 1132764 w 2456597"/>
              <a:gd name="connsiteY3" fmla="*/ 84161 h 2661314"/>
              <a:gd name="connsiteX4" fmla="*/ 1624084 w 2456597"/>
              <a:gd name="connsiteY4" fmla="*/ 2554406 h 2661314"/>
              <a:gd name="connsiteX5" fmla="*/ 1801504 w 2456597"/>
              <a:gd name="connsiteY5" fmla="*/ 725606 h 2661314"/>
              <a:gd name="connsiteX6" fmla="*/ 2006221 w 2456597"/>
              <a:gd name="connsiteY6" fmla="*/ 1858370 h 2661314"/>
              <a:gd name="connsiteX7" fmla="*/ 2197290 w 2456597"/>
              <a:gd name="connsiteY7" fmla="*/ 1189630 h 2661314"/>
              <a:gd name="connsiteX8" fmla="*/ 2456597 w 2456597"/>
              <a:gd name="connsiteY8" fmla="*/ 1612710 h 2661314"/>
              <a:gd name="connsiteX9" fmla="*/ 2456597 w 2456597"/>
              <a:gd name="connsiteY9" fmla="*/ 1612710 h 2661314"/>
              <a:gd name="connsiteX10" fmla="*/ 2456597 w 2456597"/>
              <a:gd name="connsiteY10" fmla="*/ 1626358 h 2661314"/>
              <a:gd name="connsiteX11" fmla="*/ 2456597 w 2456597"/>
              <a:gd name="connsiteY11" fmla="*/ 1626358 h 266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6597" h="2661314">
                <a:moveTo>
                  <a:pt x="0" y="1394346"/>
                </a:moveTo>
                <a:cubicBezTo>
                  <a:pt x="230874" y="855259"/>
                  <a:pt x="461749" y="316173"/>
                  <a:pt x="573206" y="425355"/>
                </a:cubicBezTo>
                <a:cubicBezTo>
                  <a:pt x="684663" y="534537"/>
                  <a:pt x="575480" y="2106305"/>
                  <a:pt x="668740" y="2049439"/>
                </a:cubicBezTo>
                <a:cubicBezTo>
                  <a:pt x="762000" y="1992573"/>
                  <a:pt x="973540" y="0"/>
                  <a:pt x="1132764" y="84161"/>
                </a:cubicBezTo>
                <a:cubicBezTo>
                  <a:pt x="1291988" y="168322"/>
                  <a:pt x="1512627" y="2447498"/>
                  <a:pt x="1624084" y="2554406"/>
                </a:cubicBezTo>
                <a:cubicBezTo>
                  <a:pt x="1735541" y="2661314"/>
                  <a:pt x="1737815" y="841612"/>
                  <a:pt x="1801504" y="725606"/>
                </a:cubicBezTo>
                <a:cubicBezTo>
                  <a:pt x="1865193" y="609600"/>
                  <a:pt x="1940257" y="1781033"/>
                  <a:pt x="2006221" y="1858370"/>
                </a:cubicBezTo>
                <a:cubicBezTo>
                  <a:pt x="2072185" y="1935707"/>
                  <a:pt x="2122227" y="1230573"/>
                  <a:pt x="2197290" y="1189630"/>
                </a:cubicBezTo>
                <a:cubicBezTo>
                  <a:pt x="2272353" y="1148687"/>
                  <a:pt x="2456597" y="1612710"/>
                  <a:pt x="2456597" y="1612710"/>
                </a:cubicBezTo>
                <a:lnTo>
                  <a:pt x="2456597" y="1612710"/>
                </a:lnTo>
                <a:lnTo>
                  <a:pt x="2456597" y="1626358"/>
                </a:lnTo>
                <a:lnTo>
                  <a:pt x="2456597" y="162635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1" name="Straight Connector 20">
            <a:extLst>
              <a:ext uri="{FF2B5EF4-FFF2-40B4-BE49-F238E27FC236}">
                <a16:creationId xmlns:a16="http://schemas.microsoft.com/office/drawing/2014/main" id="{E1D4C53F-910E-4108-8B7A-A89AC086B151}"/>
              </a:ext>
            </a:extLst>
          </p:cNvPr>
          <p:cNvCxnSpPr>
            <a:cxnSpLocks/>
          </p:cNvCxnSpPr>
          <p:nvPr/>
        </p:nvCxnSpPr>
        <p:spPr>
          <a:xfrm>
            <a:off x="1676400" y="3202338"/>
            <a:ext cx="3200400" cy="0"/>
          </a:xfrm>
          <a:prstGeom prst="line">
            <a:avLst/>
          </a:prstGeom>
          <a:ln w="2540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5282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13">
            <a:extLst>
              <a:ext uri="{FF2B5EF4-FFF2-40B4-BE49-F238E27FC236}">
                <a16:creationId xmlns:a16="http://schemas.microsoft.com/office/drawing/2014/main" id="{61A99D1A-0215-4165-87A8-5A969EEF32C8}"/>
              </a:ext>
            </a:extLst>
          </p:cNvPr>
          <p:cNvSpPr/>
          <p:nvPr/>
        </p:nvSpPr>
        <p:spPr>
          <a:xfrm>
            <a:off x="2108199" y="2667000"/>
            <a:ext cx="2375162" cy="836262"/>
          </a:xfrm>
          <a:custGeom>
            <a:avLst/>
            <a:gdLst>
              <a:gd name="connsiteX0" fmla="*/ 0 w 2456597"/>
              <a:gd name="connsiteY0" fmla="*/ 1394346 h 2661314"/>
              <a:gd name="connsiteX1" fmla="*/ 573206 w 2456597"/>
              <a:gd name="connsiteY1" fmla="*/ 425355 h 2661314"/>
              <a:gd name="connsiteX2" fmla="*/ 668740 w 2456597"/>
              <a:gd name="connsiteY2" fmla="*/ 2049439 h 2661314"/>
              <a:gd name="connsiteX3" fmla="*/ 1132764 w 2456597"/>
              <a:gd name="connsiteY3" fmla="*/ 84161 h 2661314"/>
              <a:gd name="connsiteX4" fmla="*/ 1624084 w 2456597"/>
              <a:gd name="connsiteY4" fmla="*/ 2554406 h 2661314"/>
              <a:gd name="connsiteX5" fmla="*/ 1801504 w 2456597"/>
              <a:gd name="connsiteY5" fmla="*/ 725606 h 2661314"/>
              <a:gd name="connsiteX6" fmla="*/ 2006221 w 2456597"/>
              <a:gd name="connsiteY6" fmla="*/ 1858370 h 2661314"/>
              <a:gd name="connsiteX7" fmla="*/ 2197290 w 2456597"/>
              <a:gd name="connsiteY7" fmla="*/ 1189630 h 2661314"/>
              <a:gd name="connsiteX8" fmla="*/ 2456597 w 2456597"/>
              <a:gd name="connsiteY8" fmla="*/ 1612710 h 2661314"/>
              <a:gd name="connsiteX9" fmla="*/ 2456597 w 2456597"/>
              <a:gd name="connsiteY9" fmla="*/ 1612710 h 2661314"/>
              <a:gd name="connsiteX10" fmla="*/ 2456597 w 2456597"/>
              <a:gd name="connsiteY10" fmla="*/ 1626358 h 2661314"/>
              <a:gd name="connsiteX11" fmla="*/ 2456597 w 2456597"/>
              <a:gd name="connsiteY11" fmla="*/ 1626358 h 266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6597" h="2661314">
                <a:moveTo>
                  <a:pt x="0" y="1394346"/>
                </a:moveTo>
                <a:cubicBezTo>
                  <a:pt x="230874" y="855259"/>
                  <a:pt x="461749" y="316173"/>
                  <a:pt x="573206" y="425355"/>
                </a:cubicBezTo>
                <a:cubicBezTo>
                  <a:pt x="684663" y="534537"/>
                  <a:pt x="575480" y="2106305"/>
                  <a:pt x="668740" y="2049439"/>
                </a:cubicBezTo>
                <a:cubicBezTo>
                  <a:pt x="762000" y="1992573"/>
                  <a:pt x="973540" y="0"/>
                  <a:pt x="1132764" y="84161"/>
                </a:cubicBezTo>
                <a:cubicBezTo>
                  <a:pt x="1291988" y="168322"/>
                  <a:pt x="1512627" y="2447498"/>
                  <a:pt x="1624084" y="2554406"/>
                </a:cubicBezTo>
                <a:cubicBezTo>
                  <a:pt x="1735541" y="2661314"/>
                  <a:pt x="1737815" y="841612"/>
                  <a:pt x="1801504" y="725606"/>
                </a:cubicBezTo>
                <a:cubicBezTo>
                  <a:pt x="1865193" y="609600"/>
                  <a:pt x="1940257" y="1781033"/>
                  <a:pt x="2006221" y="1858370"/>
                </a:cubicBezTo>
                <a:cubicBezTo>
                  <a:pt x="2072185" y="1935707"/>
                  <a:pt x="2122227" y="1230573"/>
                  <a:pt x="2197290" y="1189630"/>
                </a:cubicBezTo>
                <a:cubicBezTo>
                  <a:pt x="2272353" y="1148687"/>
                  <a:pt x="2456597" y="1612710"/>
                  <a:pt x="2456597" y="1612710"/>
                </a:cubicBezTo>
                <a:lnTo>
                  <a:pt x="2456597" y="1612710"/>
                </a:lnTo>
                <a:lnTo>
                  <a:pt x="2456597" y="1626358"/>
                </a:lnTo>
                <a:lnTo>
                  <a:pt x="2456597" y="162635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6" name="Straight Connector 25">
            <a:extLst>
              <a:ext uri="{FF2B5EF4-FFF2-40B4-BE49-F238E27FC236}">
                <a16:creationId xmlns:a16="http://schemas.microsoft.com/office/drawing/2014/main" id="{3777A191-3B45-471F-BC9C-51047AFC2333}"/>
              </a:ext>
            </a:extLst>
          </p:cNvPr>
          <p:cNvCxnSpPr>
            <a:cxnSpLocks/>
          </p:cNvCxnSpPr>
          <p:nvPr/>
        </p:nvCxnSpPr>
        <p:spPr>
          <a:xfrm>
            <a:off x="1676400" y="3048000"/>
            <a:ext cx="3200400" cy="0"/>
          </a:xfrm>
          <a:prstGeom prst="line">
            <a:avLst/>
          </a:prstGeom>
          <a:ln w="25400">
            <a:solidFill>
              <a:srgbClr val="7030A0"/>
            </a:solidFill>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6FB0769D-3717-41BB-A927-C45B33B5B95A}"/>
              </a:ext>
            </a:extLst>
          </p:cNvPr>
          <p:cNvSpPr>
            <a:spLocks noGrp="1"/>
          </p:cNvSpPr>
          <p:nvPr>
            <p:ph type="title"/>
          </p:nvPr>
        </p:nvSpPr>
        <p:spPr/>
        <p:txBody>
          <a:bodyPr/>
          <a:lstStyle/>
          <a:p>
            <a:r>
              <a:rPr lang="en-US" dirty="0"/>
              <a:t>Excitement-Indulgence-Depression to Escape</a:t>
            </a:r>
            <a:endParaRPr lang="en-IN" dirty="0"/>
          </a:p>
        </p:txBody>
      </p:sp>
      <p:grpSp>
        <p:nvGrpSpPr>
          <p:cNvPr id="52" name="Group 51">
            <a:extLst>
              <a:ext uri="{FF2B5EF4-FFF2-40B4-BE49-F238E27FC236}">
                <a16:creationId xmlns:a16="http://schemas.microsoft.com/office/drawing/2014/main" id="{720F9930-240E-486C-8462-920A4DA2BD2B}"/>
              </a:ext>
            </a:extLst>
          </p:cNvPr>
          <p:cNvGrpSpPr/>
          <p:nvPr/>
        </p:nvGrpSpPr>
        <p:grpSpPr>
          <a:xfrm>
            <a:off x="76200" y="3581400"/>
            <a:ext cx="6553200" cy="2543942"/>
            <a:chOff x="76200" y="3581400"/>
            <a:chExt cx="6553200" cy="2543942"/>
          </a:xfrm>
        </p:grpSpPr>
        <p:sp>
          <p:nvSpPr>
            <p:cNvPr id="18" name="Rectangle: Rounded Corners 17">
              <a:extLst>
                <a:ext uri="{FF2B5EF4-FFF2-40B4-BE49-F238E27FC236}">
                  <a16:creationId xmlns:a16="http://schemas.microsoft.com/office/drawing/2014/main" id="{0F4FD66E-0345-484E-B72F-1AE7E416D6CF}"/>
                </a:ext>
              </a:extLst>
            </p:cNvPr>
            <p:cNvSpPr/>
            <p:nvPr/>
          </p:nvSpPr>
          <p:spPr>
            <a:xfrm>
              <a:off x="76200" y="3581400"/>
              <a:ext cx="6553200" cy="25439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Depression</a:t>
              </a:r>
            </a:p>
            <a:p>
              <a:pPr marL="0" indent="0" algn="ctr">
                <a:buFont typeface="Symbol" pitchFamily="18" charset="2"/>
                <a:buNone/>
                <a:defRPr/>
              </a:pPr>
              <a:endParaRPr lang="en-IN" sz="2000" dirty="0">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Insufficient pleasure (from favourable sensation)</a:t>
              </a:r>
              <a:endParaRPr lang="en-IN" dirty="0">
                <a:solidFill>
                  <a:srgbClr val="FF0000"/>
                </a:solidFill>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Lack of attention, appreciation… (favourable feelings) from others</a:t>
              </a:r>
            </a:p>
            <a:p>
              <a:pPr marL="0" indent="0" algn="ctr">
                <a:buFont typeface="Symbol" pitchFamily="18" charset="2"/>
                <a:buNone/>
                <a:defRPr/>
              </a:pPr>
              <a:r>
                <a:rPr lang="en-IN" sz="2000" dirty="0">
                  <a:latin typeface="Arial" panose="020B0604020202020204" pitchFamily="34" charset="0"/>
                  <a:cs typeface="Arial" panose="020B0604020202020204" pitchFamily="34" charset="0"/>
                </a:rPr>
                <a:t>Frustration, Anxiety, Hopelessness</a:t>
              </a:r>
            </a:p>
            <a:p>
              <a:pPr marL="0" indent="0" algn="ctr">
                <a:buFont typeface="Symbol" pitchFamily="18" charset="2"/>
                <a:buNone/>
                <a:defRPr/>
              </a:pPr>
              <a:endParaRPr lang="en-IN" sz="2000" dirty="0">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Lack of </a:t>
              </a:r>
              <a:r>
                <a:rPr lang="en-IN" sz="2000" dirty="0" err="1">
                  <a:latin typeface="Arial" panose="020B0604020202020204" pitchFamily="34" charset="0"/>
                  <a:cs typeface="Arial" panose="020B0604020202020204" pitchFamily="34" charset="0"/>
                </a:rPr>
                <a:t>responsibilty</a:t>
              </a:r>
              <a:endParaRPr lang="en-IN" sz="2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E917B595-09E8-4D44-B634-47C3A026BE5C}"/>
                </a:ext>
              </a:extLst>
            </p:cNvPr>
            <p:cNvSpPr txBox="1"/>
            <p:nvPr/>
          </p:nvSpPr>
          <p:spPr>
            <a:xfrm>
              <a:off x="6089249" y="3655662"/>
              <a:ext cx="534364" cy="373711"/>
            </a:xfrm>
            <a:prstGeom prst="rect">
              <a:avLst/>
            </a:prstGeom>
            <a:noFill/>
          </p:spPr>
          <p:txBody>
            <a:bodyPr wrap="square">
              <a:spAutoFit/>
            </a:bodyPr>
            <a:lstStyle/>
            <a:p>
              <a:r>
                <a:rPr lang="en-IN" dirty="0"/>
                <a:t>😣</a:t>
              </a:r>
            </a:p>
          </p:txBody>
        </p:sp>
      </p:grpSp>
      <p:grpSp>
        <p:nvGrpSpPr>
          <p:cNvPr id="58" name="Group 57">
            <a:extLst>
              <a:ext uri="{FF2B5EF4-FFF2-40B4-BE49-F238E27FC236}">
                <a16:creationId xmlns:a16="http://schemas.microsoft.com/office/drawing/2014/main" id="{D5683F20-752E-4E2A-9BBE-EEBCDA99AB6B}"/>
              </a:ext>
            </a:extLst>
          </p:cNvPr>
          <p:cNvGrpSpPr/>
          <p:nvPr/>
        </p:nvGrpSpPr>
        <p:grpSpPr>
          <a:xfrm>
            <a:off x="7391400" y="3581400"/>
            <a:ext cx="4724400" cy="2543942"/>
            <a:chOff x="7391400" y="3576861"/>
            <a:chExt cx="3352800" cy="2543942"/>
          </a:xfrm>
        </p:grpSpPr>
        <p:sp>
          <p:nvSpPr>
            <p:cNvPr id="17" name="Rectangle: Rounded Corners 16">
              <a:extLst>
                <a:ext uri="{FF2B5EF4-FFF2-40B4-BE49-F238E27FC236}">
                  <a16:creationId xmlns:a16="http://schemas.microsoft.com/office/drawing/2014/main" id="{830A5677-E8EF-4012-8C45-6122571A723C}"/>
                </a:ext>
              </a:extLst>
            </p:cNvPr>
            <p:cNvSpPr/>
            <p:nvPr/>
          </p:nvSpPr>
          <p:spPr>
            <a:xfrm>
              <a:off x="7391400" y="3576861"/>
              <a:ext cx="3352800" cy="254394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Escape</a:t>
              </a:r>
              <a:endParaRPr lang="en-IN" sz="2200" b="1" dirty="0">
                <a:latin typeface="Arial" panose="020B0604020202020204" pitchFamily="34" charset="0"/>
                <a:cs typeface="Arial" panose="020B0604020202020204" pitchFamily="34" charset="0"/>
              </a:endParaRPr>
            </a:p>
            <a:p>
              <a:pPr marL="0" indent="0" algn="ctr">
                <a:buFont typeface="Symbol" pitchFamily="18" charset="2"/>
                <a:buNone/>
                <a:defRPr/>
              </a:pPr>
              <a:endParaRPr lang="en-IN" sz="1800" dirty="0">
                <a:latin typeface="Arial" panose="020B0604020202020204" pitchFamily="34" charset="0"/>
                <a:cs typeface="Arial" panose="020B0604020202020204" pitchFamily="34" charset="0"/>
              </a:endParaRPr>
            </a:p>
            <a:p>
              <a:pPr marL="0" indent="0" algn="ctr">
                <a:buFont typeface="Symbol" pitchFamily="18" charset="2"/>
                <a:buNone/>
                <a:defRPr/>
              </a:pPr>
              <a:r>
                <a:rPr lang="en-IN" sz="1800" dirty="0">
                  <a:latin typeface="Arial" panose="020B0604020202020204" pitchFamily="34" charset="0"/>
                  <a:cs typeface="Arial" panose="020B0604020202020204" pitchFamily="34" charset="0"/>
                </a:rPr>
                <a:t>Overeating</a:t>
              </a:r>
            </a:p>
            <a:p>
              <a:pPr marL="0" indent="0" algn="ctr">
                <a:buFont typeface="Symbol" pitchFamily="18" charset="2"/>
                <a:buNone/>
                <a:defRPr/>
              </a:pPr>
              <a:r>
                <a:rPr lang="en-IN" dirty="0">
                  <a:latin typeface="Arial" panose="020B0604020202020204" pitchFamily="34" charset="0"/>
                  <a:cs typeface="Arial" panose="020B0604020202020204" pitchFamily="34" charset="0"/>
                </a:rPr>
                <a:t>Oversleeping</a:t>
              </a:r>
            </a:p>
            <a:p>
              <a:pPr marL="0" indent="0" algn="ctr">
                <a:buFont typeface="Symbol" pitchFamily="18" charset="2"/>
                <a:buNone/>
                <a:defRPr/>
              </a:pPr>
              <a:r>
                <a:rPr lang="en-IN" dirty="0">
                  <a:latin typeface="Arial" panose="020B0604020202020204" pitchFamily="34" charset="0"/>
                  <a:cs typeface="Arial" panose="020B0604020202020204" pitchFamily="34" charset="0"/>
                </a:rPr>
                <a:t>Addiction to</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Smoking, alcohol, drugs…</a:t>
              </a:r>
            </a:p>
            <a:p>
              <a:pPr algn="ctr"/>
              <a:endParaRPr lang="en-IN" dirty="0">
                <a:latin typeface="Arial" panose="020B0604020202020204" pitchFamily="34" charset="0"/>
                <a:cs typeface="Arial" panose="020B0604020202020204" pitchFamily="34" charset="0"/>
              </a:endParaRPr>
            </a:p>
            <a:p>
              <a:pPr algn="ctr"/>
              <a:r>
                <a:rPr lang="en-IN" dirty="0">
                  <a:latin typeface="Arial" panose="020B0604020202020204" pitchFamily="34" charset="0"/>
                  <a:cs typeface="Arial" panose="020B0604020202020204" pitchFamily="34" charset="0"/>
                </a:rPr>
                <a:t>No responsibility</a:t>
              </a:r>
            </a:p>
          </p:txBody>
        </p:sp>
        <p:sp>
          <p:nvSpPr>
            <p:cNvPr id="57" name="TextBox 56">
              <a:extLst>
                <a:ext uri="{FF2B5EF4-FFF2-40B4-BE49-F238E27FC236}">
                  <a16:creationId xmlns:a16="http://schemas.microsoft.com/office/drawing/2014/main" id="{D8C59A7E-CB3D-4E8C-B7F7-0983C6ADCA9E}"/>
                </a:ext>
              </a:extLst>
            </p:cNvPr>
            <p:cNvSpPr txBox="1"/>
            <p:nvPr/>
          </p:nvSpPr>
          <p:spPr>
            <a:xfrm>
              <a:off x="10209836" y="3655662"/>
              <a:ext cx="534364" cy="369332"/>
            </a:xfrm>
            <a:prstGeom prst="rect">
              <a:avLst/>
            </a:prstGeom>
            <a:noFill/>
          </p:spPr>
          <p:txBody>
            <a:bodyPr wrap="square">
              <a:spAutoFit/>
            </a:bodyPr>
            <a:lstStyle/>
            <a:p>
              <a:r>
                <a:rPr lang="en-IN" dirty="0"/>
                <a:t>😩</a:t>
              </a:r>
            </a:p>
          </p:txBody>
        </p:sp>
      </p:grpSp>
      <p:sp>
        <p:nvSpPr>
          <p:cNvPr id="3" name="Arrow: Right 2">
            <a:extLst>
              <a:ext uri="{FF2B5EF4-FFF2-40B4-BE49-F238E27FC236}">
                <a16:creationId xmlns:a16="http://schemas.microsoft.com/office/drawing/2014/main" id="{C54F5907-262D-BFAC-818D-6A0AD1B3FED6}"/>
              </a:ext>
            </a:extLst>
          </p:cNvPr>
          <p:cNvSpPr/>
          <p:nvPr/>
        </p:nvSpPr>
        <p:spPr>
          <a:xfrm>
            <a:off x="6629400" y="4686300"/>
            <a:ext cx="762000" cy="22860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5A631F-8AC7-4C87-A833-09EFC74D0BE8}"/>
              </a:ext>
            </a:extLst>
          </p:cNvPr>
          <p:cNvGrpSpPr/>
          <p:nvPr/>
        </p:nvGrpSpPr>
        <p:grpSpPr>
          <a:xfrm>
            <a:off x="76200" y="694558"/>
            <a:ext cx="6553200" cy="1853571"/>
            <a:chOff x="76200" y="694557"/>
            <a:chExt cx="6553200" cy="2543943"/>
          </a:xfrm>
        </p:grpSpPr>
        <p:sp>
          <p:nvSpPr>
            <p:cNvPr id="13" name="Rectangle: Rounded Corners 12">
              <a:extLst>
                <a:ext uri="{FF2B5EF4-FFF2-40B4-BE49-F238E27FC236}">
                  <a16:creationId xmlns:a16="http://schemas.microsoft.com/office/drawing/2014/main" id="{FAAB36AD-3243-4D19-82F1-6EA5E2236174}"/>
                </a:ext>
              </a:extLst>
            </p:cNvPr>
            <p:cNvSpPr/>
            <p:nvPr/>
          </p:nvSpPr>
          <p:spPr>
            <a:xfrm>
              <a:off x="76200" y="694557"/>
              <a:ext cx="6553200" cy="254394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Excitement</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Pleasure (from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sensation)</a:t>
              </a:r>
            </a:p>
            <a:p>
              <a:pPr marL="0" indent="0" algn="ctr">
                <a:buNone/>
              </a:pPr>
              <a:r>
                <a:rPr lang="en-US" dirty="0">
                  <a:latin typeface="Arial" panose="020B0604020202020204" pitchFamily="34" charset="0"/>
                  <a:cs typeface="Arial" panose="020B0604020202020204" pitchFamily="34" charset="0"/>
                </a:rPr>
                <a:t>Attention, appreciation…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feelings) from others</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Lack of responsibility</a:t>
              </a:r>
            </a:p>
          </p:txBody>
        </p:sp>
        <p:sp>
          <p:nvSpPr>
            <p:cNvPr id="14" name="TextBox 13">
              <a:extLst>
                <a:ext uri="{FF2B5EF4-FFF2-40B4-BE49-F238E27FC236}">
                  <a16:creationId xmlns:a16="http://schemas.microsoft.com/office/drawing/2014/main" id="{11F70A24-B532-4081-A264-DCD5966D5452}"/>
                </a:ext>
              </a:extLst>
            </p:cNvPr>
            <p:cNvSpPr txBox="1"/>
            <p:nvPr/>
          </p:nvSpPr>
          <p:spPr>
            <a:xfrm>
              <a:off x="6095036" y="955478"/>
              <a:ext cx="534364" cy="373711"/>
            </a:xfrm>
            <a:prstGeom prst="rect">
              <a:avLst/>
            </a:prstGeom>
            <a:noFill/>
          </p:spPr>
          <p:txBody>
            <a:bodyPr wrap="square">
              <a:spAutoFit/>
            </a:bodyPr>
            <a:lstStyle/>
            <a:p>
              <a:r>
                <a:rPr lang="en-IN" dirty="0"/>
                <a:t>🥳</a:t>
              </a:r>
            </a:p>
          </p:txBody>
        </p:sp>
      </p:grpSp>
      <p:grpSp>
        <p:nvGrpSpPr>
          <p:cNvPr id="15" name="Group 14">
            <a:extLst>
              <a:ext uri="{FF2B5EF4-FFF2-40B4-BE49-F238E27FC236}">
                <a16:creationId xmlns:a16="http://schemas.microsoft.com/office/drawing/2014/main" id="{5C056353-B5B9-4B37-A8CE-D27D90913795}"/>
              </a:ext>
            </a:extLst>
          </p:cNvPr>
          <p:cNvGrpSpPr/>
          <p:nvPr/>
        </p:nvGrpSpPr>
        <p:grpSpPr>
          <a:xfrm>
            <a:off x="7391400" y="609600"/>
            <a:ext cx="4724400" cy="2628900"/>
            <a:chOff x="7391400" y="3576861"/>
            <a:chExt cx="3352800" cy="2438400"/>
          </a:xfrm>
        </p:grpSpPr>
        <p:sp>
          <p:nvSpPr>
            <p:cNvPr id="16" name="Rectangle: Rounded Corners 15">
              <a:extLst>
                <a:ext uri="{FF2B5EF4-FFF2-40B4-BE49-F238E27FC236}">
                  <a16:creationId xmlns:a16="http://schemas.microsoft.com/office/drawing/2014/main" id="{5343A97A-99AC-4B67-9F34-708043AB7971}"/>
                </a:ext>
              </a:extLst>
            </p:cNvPr>
            <p:cNvSpPr/>
            <p:nvPr/>
          </p:nvSpPr>
          <p:spPr>
            <a:xfrm>
              <a:off x="7391400" y="3576861"/>
              <a:ext cx="3352800" cy="2438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Indulgence</a:t>
              </a:r>
              <a:endParaRPr lang="en-IN" sz="2200" b="1" dirty="0">
                <a:latin typeface="Arial" panose="020B0604020202020204" pitchFamily="34" charset="0"/>
                <a:cs typeface="Arial" panose="020B0604020202020204" pitchFamily="34" charset="0"/>
              </a:endParaRPr>
            </a:p>
            <a:p>
              <a:pPr marL="0" indent="0" algn="ctr">
                <a:buFont typeface="Symbol" pitchFamily="18" charset="2"/>
                <a:buNone/>
                <a:defRPr/>
              </a:pPr>
              <a:endParaRPr lang="en-IN" sz="1800" dirty="0">
                <a:latin typeface="Arial" panose="020B0604020202020204" pitchFamily="34" charset="0"/>
                <a:cs typeface="Arial" panose="020B0604020202020204" pitchFamily="34" charset="0"/>
              </a:endParaRPr>
            </a:p>
            <a:p>
              <a:pPr algn="ctr">
                <a:defRPr/>
              </a:pPr>
              <a:r>
                <a:rPr lang="en-IN" dirty="0">
                  <a:latin typeface="Arial" panose="020B0604020202020204" pitchFamily="34" charset="0"/>
                  <a:cs typeface="Arial" panose="020B0604020202020204" pitchFamily="34" charset="0"/>
                </a:rPr>
                <a:t>Watching movies for long hours</a:t>
              </a:r>
            </a:p>
            <a:p>
              <a:pPr algn="ctr">
                <a:defRPr/>
              </a:pPr>
              <a:r>
                <a:rPr lang="en-IN" sz="1800" dirty="0">
                  <a:latin typeface="Arial" panose="020B0604020202020204" pitchFamily="34" charset="0"/>
                  <a:cs typeface="Arial" panose="020B0604020202020204" pitchFamily="34" charset="0"/>
                </a:rPr>
                <a:t>Playing </a:t>
              </a:r>
              <a:r>
                <a:rPr lang="en-IN" dirty="0">
                  <a:latin typeface="Arial" panose="020B0604020202020204" pitchFamily="34" charset="0"/>
                  <a:cs typeface="Arial" panose="020B0604020202020204" pitchFamily="34" charset="0"/>
                </a:rPr>
                <a:t>video games whole night</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Partying with friends, </a:t>
              </a:r>
              <a:r>
                <a:rPr lang="en-IN" dirty="0">
                  <a:latin typeface="Arial" panose="020B0604020202020204" pitchFamily="34" charset="0"/>
                  <a:cs typeface="Arial" panose="020B0604020202020204" pitchFamily="34" charset="0"/>
                </a:rPr>
                <a:t>Long drives</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Addiction to</a:t>
              </a:r>
            </a:p>
            <a:p>
              <a:pPr marL="0" indent="0" algn="ctr">
                <a:buFont typeface="Symbol" pitchFamily="18" charset="2"/>
                <a:buNone/>
                <a:defRPr/>
              </a:pPr>
              <a:r>
                <a:rPr lang="en-IN" sz="1800" dirty="0">
                  <a:latin typeface="Arial" panose="020B0604020202020204" pitchFamily="34" charset="0"/>
                  <a:cs typeface="Arial" panose="020B0604020202020204" pitchFamily="34" charset="0"/>
                </a:rPr>
                <a:t>Smoking, alcohol, drugs…</a:t>
              </a:r>
            </a:p>
            <a:p>
              <a:pPr algn="ctr"/>
              <a:endParaRPr lang="en-IN" dirty="0">
                <a:latin typeface="Arial" panose="020B0604020202020204" pitchFamily="34" charset="0"/>
                <a:cs typeface="Arial" panose="020B0604020202020204" pitchFamily="34" charset="0"/>
              </a:endParaRPr>
            </a:p>
            <a:p>
              <a:pPr algn="ctr"/>
              <a:r>
                <a:rPr lang="en-IN" dirty="0">
                  <a:latin typeface="Arial" panose="020B0604020202020204" pitchFamily="34" charset="0"/>
                  <a:cs typeface="Arial" panose="020B0604020202020204" pitchFamily="34" charset="0"/>
                </a:rPr>
                <a:t>No responsibility</a:t>
              </a:r>
            </a:p>
          </p:txBody>
        </p:sp>
        <p:sp>
          <p:nvSpPr>
            <p:cNvPr id="19" name="TextBox 18">
              <a:extLst>
                <a:ext uri="{FF2B5EF4-FFF2-40B4-BE49-F238E27FC236}">
                  <a16:creationId xmlns:a16="http://schemas.microsoft.com/office/drawing/2014/main" id="{9A1E5B93-2CB0-41A6-9842-1A3C0F43E8B8}"/>
                </a:ext>
              </a:extLst>
            </p:cNvPr>
            <p:cNvSpPr txBox="1"/>
            <p:nvPr/>
          </p:nvSpPr>
          <p:spPr>
            <a:xfrm>
              <a:off x="10209836" y="3655662"/>
              <a:ext cx="534364" cy="369332"/>
            </a:xfrm>
            <a:prstGeom prst="rect">
              <a:avLst/>
            </a:prstGeom>
            <a:noFill/>
          </p:spPr>
          <p:txBody>
            <a:bodyPr wrap="square">
              <a:spAutoFit/>
            </a:bodyPr>
            <a:lstStyle/>
            <a:p>
              <a:r>
                <a:rPr lang="en-IN" dirty="0"/>
                <a:t>🤤</a:t>
              </a:r>
            </a:p>
          </p:txBody>
        </p:sp>
      </p:grpSp>
      <p:sp>
        <p:nvSpPr>
          <p:cNvPr id="20" name="Arrow: Right 19">
            <a:extLst>
              <a:ext uri="{FF2B5EF4-FFF2-40B4-BE49-F238E27FC236}">
                <a16:creationId xmlns:a16="http://schemas.microsoft.com/office/drawing/2014/main" id="{669F07CC-D633-4756-865C-F64D0799B4C9}"/>
              </a:ext>
            </a:extLst>
          </p:cNvPr>
          <p:cNvSpPr/>
          <p:nvPr/>
        </p:nvSpPr>
        <p:spPr>
          <a:xfrm>
            <a:off x="6629400" y="1752600"/>
            <a:ext cx="762000" cy="22860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Curved Left 20">
            <a:extLst>
              <a:ext uri="{FF2B5EF4-FFF2-40B4-BE49-F238E27FC236}">
                <a16:creationId xmlns:a16="http://schemas.microsoft.com/office/drawing/2014/main" id="{F109ED0F-FF57-4E36-8448-A139555935AF}"/>
              </a:ext>
            </a:extLst>
          </p:cNvPr>
          <p:cNvSpPr/>
          <p:nvPr/>
        </p:nvSpPr>
        <p:spPr>
          <a:xfrm rot="2660561">
            <a:off x="7138845" y="3195618"/>
            <a:ext cx="328962" cy="1141295"/>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solidFill>
                <a:schemeClr val="tx1"/>
              </a:solidFill>
            </a:endParaRPr>
          </a:p>
        </p:txBody>
      </p:sp>
      <p:sp>
        <p:nvSpPr>
          <p:cNvPr id="22" name="Arrow: Curved Left 21">
            <a:extLst>
              <a:ext uri="{FF2B5EF4-FFF2-40B4-BE49-F238E27FC236}">
                <a16:creationId xmlns:a16="http://schemas.microsoft.com/office/drawing/2014/main" id="{1C9A834C-92C2-47A1-83F3-7087C35A5CB3}"/>
              </a:ext>
            </a:extLst>
          </p:cNvPr>
          <p:cNvSpPr/>
          <p:nvPr/>
        </p:nvSpPr>
        <p:spPr>
          <a:xfrm rot="13512825">
            <a:off x="6506567" y="2505933"/>
            <a:ext cx="356327" cy="1141295"/>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solidFill>
                <a:schemeClr val="tx1"/>
              </a:solidFill>
            </a:endParaRPr>
          </a:p>
        </p:txBody>
      </p:sp>
      <p:sp>
        <p:nvSpPr>
          <p:cNvPr id="23" name="TextBox 22">
            <a:extLst>
              <a:ext uri="{FF2B5EF4-FFF2-40B4-BE49-F238E27FC236}">
                <a16:creationId xmlns:a16="http://schemas.microsoft.com/office/drawing/2014/main" id="{AFCCBAB8-15B6-4C56-9D69-A1904D0F5A53}"/>
              </a:ext>
            </a:extLst>
          </p:cNvPr>
          <p:cNvSpPr txBox="1"/>
          <p:nvPr/>
        </p:nvSpPr>
        <p:spPr>
          <a:xfrm>
            <a:off x="76200" y="6172200"/>
            <a:ext cx="12115800" cy="381000"/>
          </a:xfrm>
          <a:prstGeom prst="rect">
            <a:avLst/>
          </a:prstGeom>
          <a:noFill/>
        </p:spPr>
        <p:txBody>
          <a:bodyPr wrap="square">
            <a:spAutoFit/>
          </a:bodyPr>
          <a:lstStyle/>
          <a:p>
            <a:pPr marL="0" indent="0" algn="ctr">
              <a:buFont typeface="Wingdings" pitchFamily="2" charset="2"/>
              <a:buNone/>
              <a:defRPr/>
            </a:pPr>
            <a:r>
              <a:rPr lang="en-IN" sz="1800" dirty="0">
                <a:solidFill>
                  <a:srgbClr val="FF0000"/>
                </a:solidFill>
              </a:rPr>
              <a:t>Dependence on outside, </a:t>
            </a:r>
            <a:r>
              <a:rPr lang="en-IN" sz="1800" dirty="0">
                <a:solidFill>
                  <a:srgbClr val="FF0000"/>
                </a:solidFill>
                <a:latin typeface="Arial" charset="0"/>
                <a:cs typeface="Arial" charset="0"/>
                <a:sym typeface="Wingdings" pitchFamily="2" charset="2"/>
              </a:rPr>
              <a:t>temporary, not definite, </a:t>
            </a:r>
            <a:r>
              <a:rPr lang="en-IN" sz="1800" dirty="0">
                <a:solidFill>
                  <a:srgbClr val="FF0000"/>
                </a:solidFill>
              </a:rPr>
              <a:t>can’t be continuous</a:t>
            </a:r>
          </a:p>
        </p:txBody>
      </p:sp>
    </p:spTree>
    <p:extLst>
      <p:ext uri="{BB962C8B-B14F-4D97-AF65-F5344CB8AC3E}">
        <p14:creationId xmlns:p14="http://schemas.microsoft.com/office/powerpoint/2010/main" val="1656087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B0769D-3717-41BB-A927-C45B33B5B95A}"/>
              </a:ext>
            </a:extLst>
          </p:cNvPr>
          <p:cNvSpPr>
            <a:spLocks noGrp="1"/>
          </p:cNvSpPr>
          <p:nvPr>
            <p:ph type="title"/>
          </p:nvPr>
        </p:nvSpPr>
        <p:spPr/>
        <p:txBody>
          <a:bodyPr/>
          <a:lstStyle/>
          <a:p>
            <a:r>
              <a:rPr lang="en-US" dirty="0"/>
              <a:t>Excitement-Depression to Happiness					 Desired State</a:t>
            </a:r>
            <a:endParaRPr lang="en-IN" dirty="0"/>
          </a:p>
        </p:txBody>
      </p:sp>
      <p:sp>
        <p:nvSpPr>
          <p:cNvPr id="40" name="Arrow: Right 39">
            <a:extLst>
              <a:ext uri="{FF2B5EF4-FFF2-40B4-BE49-F238E27FC236}">
                <a16:creationId xmlns:a16="http://schemas.microsoft.com/office/drawing/2014/main" id="{C885DC70-124B-4997-AE73-5181357B9B04}"/>
              </a:ext>
            </a:extLst>
          </p:cNvPr>
          <p:cNvSpPr/>
          <p:nvPr/>
        </p:nvSpPr>
        <p:spPr>
          <a:xfrm>
            <a:off x="7126245" y="2895600"/>
            <a:ext cx="1164791" cy="32175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13">
            <a:extLst>
              <a:ext uri="{FF2B5EF4-FFF2-40B4-BE49-F238E27FC236}">
                <a16:creationId xmlns:a16="http://schemas.microsoft.com/office/drawing/2014/main" id="{745E88B1-E069-4B98-8348-8D698B8D2D1F}"/>
              </a:ext>
            </a:extLst>
          </p:cNvPr>
          <p:cNvSpPr/>
          <p:nvPr/>
        </p:nvSpPr>
        <p:spPr>
          <a:xfrm>
            <a:off x="2108199" y="2667000"/>
            <a:ext cx="2375162" cy="836262"/>
          </a:xfrm>
          <a:custGeom>
            <a:avLst/>
            <a:gdLst>
              <a:gd name="connsiteX0" fmla="*/ 0 w 2456597"/>
              <a:gd name="connsiteY0" fmla="*/ 1394346 h 2661314"/>
              <a:gd name="connsiteX1" fmla="*/ 573206 w 2456597"/>
              <a:gd name="connsiteY1" fmla="*/ 425355 h 2661314"/>
              <a:gd name="connsiteX2" fmla="*/ 668740 w 2456597"/>
              <a:gd name="connsiteY2" fmla="*/ 2049439 h 2661314"/>
              <a:gd name="connsiteX3" fmla="*/ 1132764 w 2456597"/>
              <a:gd name="connsiteY3" fmla="*/ 84161 h 2661314"/>
              <a:gd name="connsiteX4" fmla="*/ 1624084 w 2456597"/>
              <a:gd name="connsiteY4" fmla="*/ 2554406 h 2661314"/>
              <a:gd name="connsiteX5" fmla="*/ 1801504 w 2456597"/>
              <a:gd name="connsiteY5" fmla="*/ 725606 h 2661314"/>
              <a:gd name="connsiteX6" fmla="*/ 2006221 w 2456597"/>
              <a:gd name="connsiteY6" fmla="*/ 1858370 h 2661314"/>
              <a:gd name="connsiteX7" fmla="*/ 2197290 w 2456597"/>
              <a:gd name="connsiteY7" fmla="*/ 1189630 h 2661314"/>
              <a:gd name="connsiteX8" fmla="*/ 2456597 w 2456597"/>
              <a:gd name="connsiteY8" fmla="*/ 1612710 h 2661314"/>
              <a:gd name="connsiteX9" fmla="*/ 2456597 w 2456597"/>
              <a:gd name="connsiteY9" fmla="*/ 1612710 h 2661314"/>
              <a:gd name="connsiteX10" fmla="*/ 2456597 w 2456597"/>
              <a:gd name="connsiteY10" fmla="*/ 1626358 h 2661314"/>
              <a:gd name="connsiteX11" fmla="*/ 2456597 w 2456597"/>
              <a:gd name="connsiteY11" fmla="*/ 1626358 h 266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6597" h="2661314">
                <a:moveTo>
                  <a:pt x="0" y="1394346"/>
                </a:moveTo>
                <a:cubicBezTo>
                  <a:pt x="230874" y="855259"/>
                  <a:pt x="461749" y="316173"/>
                  <a:pt x="573206" y="425355"/>
                </a:cubicBezTo>
                <a:cubicBezTo>
                  <a:pt x="684663" y="534537"/>
                  <a:pt x="575480" y="2106305"/>
                  <a:pt x="668740" y="2049439"/>
                </a:cubicBezTo>
                <a:cubicBezTo>
                  <a:pt x="762000" y="1992573"/>
                  <a:pt x="973540" y="0"/>
                  <a:pt x="1132764" y="84161"/>
                </a:cubicBezTo>
                <a:cubicBezTo>
                  <a:pt x="1291988" y="168322"/>
                  <a:pt x="1512627" y="2447498"/>
                  <a:pt x="1624084" y="2554406"/>
                </a:cubicBezTo>
                <a:cubicBezTo>
                  <a:pt x="1735541" y="2661314"/>
                  <a:pt x="1737815" y="841612"/>
                  <a:pt x="1801504" y="725606"/>
                </a:cubicBezTo>
                <a:cubicBezTo>
                  <a:pt x="1865193" y="609600"/>
                  <a:pt x="1940257" y="1781033"/>
                  <a:pt x="2006221" y="1858370"/>
                </a:cubicBezTo>
                <a:cubicBezTo>
                  <a:pt x="2072185" y="1935707"/>
                  <a:pt x="2122227" y="1230573"/>
                  <a:pt x="2197290" y="1189630"/>
                </a:cubicBezTo>
                <a:cubicBezTo>
                  <a:pt x="2272353" y="1148687"/>
                  <a:pt x="2456597" y="1612710"/>
                  <a:pt x="2456597" y="1612710"/>
                </a:cubicBezTo>
                <a:lnTo>
                  <a:pt x="2456597" y="1612710"/>
                </a:lnTo>
                <a:lnTo>
                  <a:pt x="2456597" y="1626358"/>
                </a:lnTo>
                <a:lnTo>
                  <a:pt x="2456597" y="162635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4" name="TextBox 43">
            <a:extLst>
              <a:ext uri="{FF2B5EF4-FFF2-40B4-BE49-F238E27FC236}">
                <a16:creationId xmlns:a16="http://schemas.microsoft.com/office/drawing/2014/main" id="{E9237810-6B60-4625-88A4-BAE0CCED81FD}"/>
              </a:ext>
            </a:extLst>
          </p:cNvPr>
          <p:cNvSpPr txBox="1"/>
          <p:nvPr/>
        </p:nvSpPr>
        <p:spPr>
          <a:xfrm>
            <a:off x="8458200" y="4085865"/>
            <a:ext cx="3352800" cy="923330"/>
          </a:xfrm>
          <a:prstGeom prst="rect">
            <a:avLst/>
          </a:prstGeom>
          <a:noFill/>
        </p:spPr>
        <p:txBody>
          <a:bodyPr wrap="square">
            <a:spAutoFit/>
          </a:bodyPr>
          <a:lstStyle/>
          <a:p>
            <a:pPr marL="0" indent="0" algn="ctr">
              <a:buNone/>
            </a:pPr>
            <a:r>
              <a:rPr lang="en-US" sz="1800" dirty="0">
                <a:latin typeface="Arial" charset="0"/>
              </a:rPr>
              <a:t>Continuous, definite</a:t>
            </a:r>
          </a:p>
          <a:p>
            <a:pPr marL="0" indent="0" algn="ctr">
              <a:buNone/>
            </a:pPr>
            <a:r>
              <a:rPr lang="en-US" dirty="0">
                <a:latin typeface="Arial" charset="0"/>
              </a:rPr>
              <a:t>No fluctuations</a:t>
            </a:r>
            <a:endParaRPr lang="en-US" sz="1800" dirty="0">
              <a:latin typeface="Arial" charset="0"/>
            </a:endParaRPr>
          </a:p>
          <a:p>
            <a:pPr marL="0" indent="0" algn="ctr">
              <a:buNone/>
            </a:pPr>
            <a:r>
              <a:rPr lang="en-US" sz="1800" dirty="0">
                <a:latin typeface="Arial" charset="0"/>
              </a:rPr>
              <a:t>No dependence on outside</a:t>
            </a:r>
          </a:p>
        </p:txBody>
      </p:sp>
      <p:sp>
        <p:nvSpPr>
          <p:cNvPr id="46" name="TextBox 45">
            <a:extLst>
              <a:ext uri="{FF2B5EF4-FFF2-40B4-BE49-F238E27FC236}">
                <a16:creationId xmlns:a16="http://schemas.microsoft.com/office/drawing/2014/main" id="{CA01C8A6-E4D6-4887-8483-1B924DA39B96}"/>
              </a:ext>
            </a:extLst>
          </p:cNvPr>
          <p:cNvSpPr txBox="1"/>
          <p:nvPr/>
        </p:nvSpPr>
        <p:spPr>
          <a:xfrm>
            <a:off x="70414" y="6019800"/>
            <a:ext cx="6553200" cy="646331"/>
          </a:xfrm>
          <a:prstGeom prst="rect">
            <a:avLst/>
          </a:prstGeom>
          <a:noFill/>
        </p:spPr>
        <p:txBody>
          <a:bodyPr wrap="square">
            <a:spAutoFit/>
          </a:bodyPr>
          <a:lstStyle/>
          <a:p>
            <a:pPr marL="0" indent="0" algn="ctr">
              <a:buFont typeface="Wingdings" pitchFamily="2" charset="2"/>
              <a:buNone/>
              <a:defRPr/>
            </a:pPr>
            <a:r>
              <a:rPr lang="en-IN" sz="1800" dirty="0">
                <a:solidFill>
                  <a:srgbClr val="FF0000"/>
                </a:solidFill>
              </a:rPr>
              <a:t>Dependence on outside, </a:t>
            </a:r>
            <a:r>
              <a:rPr lang="en-IN" sz="1800" dirty="0">
                <a:solidFill>
                  <a:srgbClr val="FF0000"/>
                </a:solidFill>
                <a:latin typeface="Arial" charset="0"/>
                <a:cs typeface="Arial" charset="0"/>
                <a:sym typeface="Wingdings" pitchFamily="2" charset="2"/>
              </a:rPr>
              <a:t>temporary, not definite, </a:t>
            </a:r>
          </a:p>
          <a:p>
            <a:pPr marL="0" indent="0" algn="ctr">
              <a:buFont typeface="Wingdings" pitchFamily="2" charset="2"/>
              <a:buNone/>
              <a:defRPr/>
            </a:pPr>
            <a:r>
              <a:rPr lang="en-IN" sz="1800" dirty="0">
                <a:solidFill>
                  <a:srgbClr val="FF0000"/>
                </a:solidFill>
              </a:rPr>
              <a:t>can’t be continuous</a:t>
            </a:r>
          </a:p>
        </p:txBody>
      </p:sp>
      <p:grpSp>
        <p:nvGrpSpPr>
          <p:cNvPr id="49" name="Group 48">
            <a:extLst>
              <a:ext uri="{FF2B5EF4-FFF2-40B4-BE49-F238E27FC236}">
                <a16:creationId xmlns:a16="http://schemas.microsoft.com/office/drawing/2014/main" id="{B825817C-1499-46C2-BF05-3EA277593826}"/>
              </a:ext>
            </a:extLst>
          </p:cNvPr>
          <p:cNvGrpSpPr/>
          <p:nvPr/>
        </p:nvGrpSpPr>
        <p:grpSpPr>
          <a:xfrm>
            <a:off x="76200" y="762000"/>
            <a:ext cx="6553200" cy="1905000"/>
            <a:chOff x="76200" y="914400"/>
            <a:chExt cx="6553200" cy="1905000"/>
          </a:xfrm>
        </p:grpSpPr>
        <p:sp>
          <p:nvSpPr>
            <p:cNvPr id="19" name="Rectangle: Rounded Corners 18">
              <a:extLst>
                <a:ext uri="{FF2B5EF4-FFF2-40B4-BE49-F238E27FC236}">
                  <a16:creationId xmlns:a16="http://schemas.microsoft.com/office/drawing/2014/main" id="{2EFD8F30-B767-40EA-9475-F4A92E455B53}"/>
                </a:ext>
              </a:extLst>
            </p:cNvPr>
            <p:cNvSpPr/>
            <p:nvPr/>
          </p:nvSpPr>
          <p:spPr>
            <a:xfrm>
              <a:off x="76200" y="914400"/>
              <a:ext cx="6553200" cy="1905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Excitement</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Pleasure (from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sensation)</a:t>
              </a:r>
            </a:p>
            <a:p>
              <a:pPr marL="0" indent="0" algn="ctr">
                <a:buNone/>
              </a:pPr>
              <a:r>
                <a:rPr lang="en-US" dirty="0">
                  <a:latin typeface="Arial" panose="020B0604020202020204" pitchFamily="34" charset="0"/>
                  <a:cs typeface="Arial" panose="020B0604020202020204" pitchFamily="34" charset="0"/>
                </a:rPr>
                <a:t>Attention, appreciation… (</a:t>
              </a:r>
              <a:r>
                <a:rPr lang="en-US" dirty="0" err="1">
                  <a:latin typeface="Arial" panose="020B0604020202020204" pitchFamily="34" charset="0"/>
                  <a:cs typeface="Arial" panose="020B0604020202020204" pitchFamily="34" charset="0"/>
                </a:rPr>
                <a:t>favourable</a:t>
              </a:r>
              <a:r>
                <a:rPr lang="en-US" dirty="0">
                  <a:latin typeface="Arial" panose="020B0604020202020204" pitchFamily="34" charset="0"/>
                  <a:cs typeface="Arial" panose="020B0604020202020204" pitchFamily="34" charset="0"/>
                </a:rPr>
                <a:t> feelings) from others</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Lack of responsibility</a:t>
              </a:r>
            </a:p>
          </p:txBody>
        </p:sp>
        <p:sp>
          <p:nvSpPr>
            <p:cNvPr id="48" name="TextBox 47">
              <a:extLst>
                <a:ext uri="{FF2B5EF4-FFF2-40B4-BE49-F238E27FC236}">
                  <a16:creationId xmlns:a16="http://schemas.microsoft.com/office/drawing/2014/main" id="{3A291D10-B73D-4180-AF4A-ABFF73E1AABE}"/>
                </a:ext>
              </a:extLst>
            </p:cNvPr>
            <p:cNvSpPr txBox="1"/>
            <p:nvPr/>
          </p:nvSpPr>
          <p:spPr>
            <a:xfrm>
              <a:off x="6095036" y="955478"/>
              <a:ext cx="534364" cy="373711"/>
            </a:xfrm>
            <a:prstGeom prst="rect">
              <a:avLst/>
            </a:prstGeom>
            <a:noFill/>
          </p:spPr>
          <p:txBody>
            <a:bodyPr wrap="square">
              <a:spAutoFit/>
            </a:bodyPr>
            <a:lstStyle/>
            <a:p>
              <a:r>
                <a:rPr lang="en-IN" dirty="0"/>
                <a:t>🥳</a:t>
              </a:r>
            </a:p>
          </p:txBody>
        </p:sp>
      </p:grpSp>
      <p:grpSp>
        <p:nvGrpSpPr>
          <p:cNvPr id="52" name="Group 51">
            <a:extLst>
              <a:ext uri="{FF2B5EF4-FFF2-40B4-BE49-F238E27FC236}">
                <a16:creationId xmlns:a16="http://schemas.microsoft.com/office/drawing/2014/main" id="{720F9930-240E-486C-8462-920A4DA2BD2B}"/>
              </a:ext>
            </a:extLst>
          </p:cNvPr>
          <p:cNvGrpSpPr/>
          <p:nvPr/>
        </p:nvGrpSpPr>
        <p:grpSpPr>
          <a:xfrm>
            <a:off x="76200" y="3429000"/>
            <a:ext cx="6553200" cy="2438400"/>
            <a:chOff x="76200" y="3581400"/>
            <a:chExt cx="6553200" cy="2438400"/>
          </a:xfrm>
        </p:grpSpPr>
        <p:sp>
          <p:nvSpPr>
            <p:cNvPr id="18" name="Rectangle: Rounded Corners 17">
              <a:extLst>
                <a:ext uri="{FF2B5EF4-FFF2-40B4-BE49-F238E27FC236}">
                  <a16:creationId xmlns:a16="http://schemas.microsoft.com/office/drawing/2014/main" id="{0F4FD66E-0345-484E-B72F-1AE7E416D6CF}"/>
                </a:ext>
              </a:extLst>
            </p:cNvPr>
            <p:cNvSpPr/>
            <p:nvPr/>
          </p:nvSpPr>
          <p:spPr>
            <a:xfrm>
              <a:off x="76200" y="3581400"/>
              <a:ext cx="6553200" cy="2438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Depression</a:t>
              </a:r>
            </a:p>
            <a:p>
              <a:pPr marL="0" indent="0" algn="ctr">
                <a:buFont typeface="Symbol" pitchFamily="18" charset="2"/>
                <a:buNone/>
                <a:defRPr/>
              </a:pPr>
              <a:endParaRPr lang="en-IN" sz="2000" dirty="0">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Insufficient pleasure (from favourable sensation)</a:t>
              </a:r>
              <a:endParaRPr lang="en-IN" dirty="0">
                <a:solidFill>
                  <a:srgbClr val="FF0000"/>
                </a:solidFill>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Lack of attention, appreciation… (favourable feelings) from others</a:t>
              </a:r>
            </a:p>
            <a:p>
              <a:pPr marL="0" indent="0" algn="ctr">
                <a:buFont typeface="Symbol" pitchFamily="18" charset="2"/>
                <a:buNone/>
                <a:defRPr/>
              </a:pPr>
              <a:r>
                <a:rPr lang="en-IN" sz="2000" dirty="0">
                  <a:latin typeface="Arial" panose="020B0604020202020204" pitchFamily="34" charset="0"/>
                  <a:cs typeface="Arial" panose="020B0604020202020204" pitchFamily="34" charset="0"/>
                </a:rPr>
                <a:t>Hopelessness</a:t>
              </a:r>
            </a:p>
            <a:p>
              <a:pPr marL="0" indent="0" algn="ctr">
                <a:buFont typeface="Symbol" pitchFamily="18" charset="2"/>
                <a:buNone/>
                <a:defRPr/>
              </a:pPr>
              <a:endParaRPr lang="en-IN" sz="2000" dirty="0">
                <a:latin typeface="Arial" panose="020B0604020202020204" pitchFamily="34" charset="0"/>
                <a:cs typeface="Arial" panose="020B0604020202020204" pitchFamily="34" charset="0"/>
              </a:endParaRPr>
            </a:p>
            <a:p>
              <a:pPr marL="0" indent="0" algn="ctr">
                <a:buFont typeface="Symbol" pitchFamily="18" charset="2"/>
                <a:buNone/>
                <a:defRPr/>
              </a:pPr>
              <a:r>
                <a:rPr lang="en-IN" sz="2000" dirty="0">
                  <a:latin typeface="Arial" panose="020B0604020202020204" pitchFamily="34" charset="0"/>
                  <a:cs typeface="Arial" panose="020B0604020202020204" pitchFamily="34" charset="0"/>
                </a:rPr>
                <a:t>Lack of responsibility</a:t>
              </a:r>
            </a:p>
          </p:txBody>
        </p:sp>
        <p:sp>
          <p:nvSpPr>
            <p:cNvPr id="51" name="TextBox 50">
              <a:extLst>
                <a:ext uri="{FF2B5EF4-FFF2-40B4-BE49-F238E27FC236}">
                  <a16:creationId xmlns:a16="http://schemas.microsoft.com/office/drawing/2014/main" id="{E917B595-09E8-4D44-B634-47C3A026BE5C}"/>
                </a:ext>
              </a:extLst>
            </p:cNvPr>
            <p:cNvSpPr txBox="1"/>
            <p:nvPr/>
          </p:nvSpPr>
          <p:spPr>
            <a:xfrm>
              <a:off x="6089249" y="3655662"/>
              <a:ext cx="534364" cy="373711"/>
            </a:xfrm>
            <a:prstGeom prst="rect">
              <a:avLst/>
            </a:prstGeom>
            <a:noFill/>
          </p:spPr>
          <p:txBody>
            <a:bodyPr wrap="square">
              <a:spAutoFit/>
            </a:bodyPr>
            <a:lstStyle/>
            <a:p>
              <a:r>
                <a:rPr lang="en-IN" dirty="0"/>
                <a:t>😣</a:t>
              </a:r>
            </a:p>
          </p:txBody>
        </p:sp>
      </p:grpSp>
      <p:grpSp>
        <p:nvGrpSpPr>
          <p:cNvPr id="55" name="Group 54">
            <a:extLst>
              <a:ext uri="{FF2B5EF4-FFF2-40B4-BE49-F238E27FC236}">
                <a16:creationId xmlns:a16="http://schemas.microsoft.com/office/drawing/2014/main" id="{8B0AB164-35F4-4142-A2A0-9F2EFA256F1A}"/>
              </a:ext>
            </a:extLst>
          </p:cNvPr>
          <p:cNvGrpSpPr/>
          <p:nvPr/>
        </p:nvGrpSpPr>
        <p:grpSpPr>
          <a:xfrm>
            <a:off x="8458200" y="2057400"/>
            <a:ext cx="3376914" cy="2003385"/>
            <a:chOff x="8610600" y="587414"/>
            <a:chExt cx="3376914" cy="2003385"/>
          </a:xfrm>
        </p:grpSpPr>
        <p:sp>
          <p:nvSpPr>
            <p:cNvPr id="21" name="Rectangle: Rounded Corners 20">
              <a:extLst>
                <a:ext uri="{FF2B5EF4-FFF2-40B4-BE49-F238E27FC236}">
                  <a16:creationId xmlns:a16="http://schemas.microsoft.com/office/drawing/2014/main" id="{4B4242AB-ADDF-4340-B557-52222929BD9A}"/>
                </a:ext>
              </a:extLst>
            </p:cNvPr>
            <p:cNvSpPr/>
            <p:nvPr/>
          </p:nvSpPr>
          <p:spPr>
            <a:xfrm>
              <a:off x="8610600" y="587414"/>
              <a:ext cx="3352800" cy="2003385"/>
            </a:xfrm>
            <a:prstGeom prst="round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200" b="1" dirty="0">
                  <a:latin typeface="Arial" panose="020B0604020202020204" pitchFamily="34" charset="0"/>
                  <a:cs typeface="Arial" panose="020B0604020202020204" pitchFamily="34" charset="0"/>
                </a:rPr>
                <a:t>Happiness</a:t>
              </a:r>
            </a:p>
            <a:p>
              <a:pPr marL="0" indent="0" algn="ctr">
                <a:buNone/>
              </a:pPr>
              <a:r>
                <a:rPr lang="en-US" dirty="0">
                  <a:latin typeface="Arial" panose="020B0604020202020204" pitchFamily="34" charset="0"/>
                  <a:cs typeface="Arial" panose="020B0604020202020204" pitchFamily="34" charset="0"/>
                </a:rPr>
                <a:t>Harmony</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sz="1800" dirty="0">
                  <a:latin typeface="Arial" charset="0"/>
                </a:rPr>
                <a:t>Right understanding</a:t>
              </a:r>
            </a:p>
            <a:p>
              <a:pPr marL="0" indent="0" algn="ctr">
                <a:buNone/>
              </a:pPr>
              <a:r>
                <a:rPr lang="en-US" sz="1800" dirty="0">
                  <a:latin typeface="Arial" charset="0"/>
                </a:rPr>
                <a:t>Right feeling</a:t>
              </a:r>
            </a:p>
            <a:p>
              <a:pPr marL="0" indent="0" algn="ctr">
                <a:buNone/>
              </a:pPr>
              <a:endParaRPr lang="en-US" dirty="0">
                <a:latin typeface="Arial" charset="0"/>
              </a:endParaRPr>
            </a:p>
            <a:p>
              <a:pPr marL="0" indent="0" algn="ctr">
                <a:buNone/>
              </a:pPr>
              <a:r>
                <a:rPr lang="en-US" sz="1800" dirty="0">
                  <a:latin typeface="Arial" charset="0"/>
                </a:rPr>
                <a:t>Responsibility</a:t>
              </a:r>
            </a:p>
          </p:txBody>
        </p:sp>
        <p:sp>
          <p:nvSpPr>
            <p:cNvPr id="54" name="TextBox 53">
              <a:extLst>
                <a:ext uri="{FF2B5EF4-FFF2-40B4-BE49-F238E27FC236}">
                  <a16:creationId xmlns:a16="http://schemas.microsoft.com/office/drawing/2014/main" id="{9AA9AC49-601E-40BB-B326-4AF41E775891}"/>
                </a:ext>
              </a:extLst>
            </p:cNvPr>
            <p:cNvSpPr txBox="1"/>
            <p:nvPr/>
          </p:nvSpPr>
          <p:spPr>
            <a:xfrm>
              <a:off x="11453150" y="623639"/>
              <a:ext cx="534364" cy="373711"/>
            </a:xfrm>
            <a:prstGeom prst="rect">
              <a:avLst/>
            </a:prstGeom>
            <a:noFill/>
          </p:spPr>
          <p:txBody>
            <a:bodyPr wrap="square">
              <a:spAutoFit/>
            </a:bodyPr>
            <a:lstStyle/>
            <a:p>
              <a:r>
                <a:rPr lang="en-IN" dirty="0"/>
                <a:t>😊</a:t>
              </a:r>
            </a:p>
          </p:txBody>
        </p:sp>
      </p:grpSp>
      <p:cxnSp>
        <p:nvCxnSpPr>
          <p:cNvPr id="3" name="Straight Connector 2">
            <a:extLst>
              <a:ext uri="{FF2B5EF4-FFF2-40B4-BE49-F238E27FC236}">
                <a16:creationId xmlns:a16="http://schemas.microsoft.com/office/drawing/2014/main" id="{D8E2699D-657C-DD02-2787-087D0609F2A3}"/>
              </a:ext>
            </a:extLst>
          </p:cNvPr>
          <p:cNvCxnSpPr>
            <a:cxnSpLocks/>
          </p:cNvCxnSpPr>
          <p:nvPr/>
        </p:nvCxnSpPr>
        <p:spPr>
          <a:xfrm>
            <a:off x="1676400" y="3048000"/>
            <a:ext cx="3200400" cy="0"/>
          </a:xfrm>
          <a:prstGeom prst="line">
            <a:avLst/>
          </a:prstGeom>
          <a:ln w="2540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5775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425EC4C-0EAE-478F-8E5B-DAECAD065269}"/>
              </a:ext>
            </a:extLst>
          </p:cNvPr>
          <p:cNvSpPr>
            <a:spLocks noGrp="1"/>
          </p:cNvSpPr>
          <p:nvPr>
            <p:ph type="subTitle" idx="1"/>
          </p:nvPr>
        </p:nvSpPr>
        <p:spPr>
          <a:xfrm>
            <a:off x="609600" y="3900488"/>
            <a:ext cx="11049000" cy="1366528"/>
          </a:xfrm>
        </p:spPr>
        <p:txBody>
          <a:bodyPr/>
          <a:lstStyle/>
          <a:p>
            <a:pPr marL="0" indent="0">
              <a:buNone/>
            </a:pPr>
            <a:r>
              <a:rPr lang="en-IN" altLang="en-US" dirty="0"/>
              <a:t>We want to live with </a:t>
            </a:r>
            <a:r>
              <a:rPr lang="en-IN" altLang="en-US" b="1" dirty="0"/>
              <a:t>continuous happiness</a:t>
            </a:r>
          </a:p>
          <a:p>
            <a:pPr marL="0" indent="0">
              <a:buFont typeface="Arial" panose="020B0604020202020204" pitchFamily="34" charset="0"/>
              <a:buNone/>
            </a:pPr>
            <a:r>
              <a:rPr lang="en-IN" altLang="en-US" b="1" dirty="0"/>
              <a:t>	Right Understanding</a:t>
            </a:r>
          </a:p>
          <a:p>
            <a:pPr marL="0" indent="0">
              <a:buFont typeface="Arial" panose="020B0604020202020204" pitchFamily="34" charset="0"/>
              <a:buNone/>
            </a:pPr>
            <a:r>
              <a:rPr lang="en-IN" altLang="en-US" dirty="0"/>
              <a:t>	Relationship</a:t>
            </a:r>
          </a:p>
          <a:p>
            <a:pPr marL="0" indent="0">
              <a:buFont typeface="Arial" panose="020B0604020202020204" pitchFamily="34" charset="0"/>
              <a:buNone/>
            </a:pPr>
            <a:r>
              <a:rPr lang="en-IN" altLang="en-US" dirty="0"/>
              <a:t>	Physical Facility</a:t>
            </a:r>
            <a:endParaRPr lang="en-IN" dirty="0"/>
          </a:p>
        </p:txBody>
      </p:sp>
      <p:sp>
        <p:nvSpPr>
          <p:cNvPr id="4" name="Title 3">
            <a:extLst>
              <a:ext uri="{FF2B5EF4-FFF2-40B4-BE49-F238E27FC236}">
                <a16:creationId xmlns:a16="http://schemas.microsoft.com/office/drawing/2014/main" id="{1E94FC12-81C2-462D-9000-48059AEF001A}"/>
              </a:ext>
            </a:extLst>
          </p:cNvPr>
          <p:cNvSpPr>
            <a:spLocks noGrp="1"/>
          </p:cNvSpPr>
          <p:nvPr>
            <p:ph type="ctrTitle"/>
          </p:nvPr>
        </p:nvSpPr>
        <p:spPr/>
        <p:txBody>
          <a:bodyPr/>
          <a:lstStyle/>
          <a:p>
            <a:r>
              <a:rPr lang="en-IN" dirty="0"/>
              <a:t>Right Understanding</a:t>
            </a:r>
          </a:p>
        </p:txBody>
      </p:sp>
    </p:spTree>
    <p:extLst>
      <p:ext uri="{BB962C8B-B14F-4D97-AF65-F5344CB8AC3E}">
        <p14:creationId xmlns:p14="http://schemas.microsoft.com/office/powerpoint/2010/main" val="3438514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26">
            <a:extLst>
              <a:ext uri="{FF2B5EF4-FFF2-40B4-BE49-F238E27FC236}">
                <a16:creationId xmlns:a16="http://schemas.microsoft.com/office/drawing/2014/main" id="{2181F967-59E1-4BA9-989D-DA01A3492A17}"/>
              </a:ext>
            </a:extLst>
          </p:cNvPr>
          <p:cNvSpPr txBox="1">
            <a:spLocks noChangeArrowheads="1"/>
          </p:cNvSpPr>
          <p:nvPr/>
        </p:nvSpPr>
        <p:spPr bwMode="auto">
          <a:xfrm>
            <a:off x="8305800" y="4105275"/>
            <a:ext cx="2362200" cy="923925"/>
          </a:xfrm>
          <a:prstGeom prst="rect">
            <a:avLst/>
          </a:prstGeom>
          <a:solidFill>
            <a:srgbClr val="4B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FFFF"/>
                </a:solidFill>
              </a:rPr>
              <a:t>For human beings:</a:t>
            </a:r>
          </a:p>
          <a:p>
            <a:pPr eaLnBrk="1" hangingPunct="1"/>
            <a:r>
              <a:rPr lang="en-US" altLang="en-US" b="1">
                <a:solidFill>
                  <a:srgbClr val="FFFFFF"/>
                </a:solidFill>
              </a:rPr>
              <a:t>necessary but not adequate</a:t>
            </a:r>
            <a:endParaRPr lang="en-GB" altLang="en-US" b="1">
              <a:solidFill>
                <a:srgbClr val="FFFFFF"/>
              </a:solidFill>
            </a:endParaRPr>
          </a:p>
        </p:txBody>
      </p:sp>
      <p:sp>
        <p:nvSpPr>
          <p:cNvPr id="35843" name="TextBox 27">
            <a:extLst>
              <a:ext uri="{FF2B5EF4-FFF2-40B4-BE49-F238E27FC236}">
                <a16:creationId xmlns:a16="http://schemas.microsoft.com/office/drawing/2014/main" id="{DA52111C-0986-4F06-9709-C408C43C2EA8}"/>
              </a:ext>
            </a:extLst>
          </p:cNvPr>
          <p:cNvSpPr txBox="1">
            <a:spLocks noChangeArrowheads="1"/>
          </p:cNvSpPr>
          <p:nvPr/>
        </p:nvSpPr>
        <p:spPr bwMode="auto">
          <a:xfrm>
            <a:off x="8304213" y="3114675"/>
            <a:ext cx="2363787" cy="923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FFFF"/>
                </a:solidFill>
              </a:rPr>
              <a:t>For animals: necessary &amp; largely adequate</a:t>
            </a:r>
            <a:endParaRPr lang="en-GB" altLang="en-US" b="1">
              <a:solidFill>
                <a:srgbClr val="FFFFFF"/>
              </a:solidFill>
            </a:endParaRPr>
          </a:p>
        </p:txBody>
      </p:sp>
      <p:sp>
        <p:nvSpPr>
          <p:cNvPr id="12" name="Rectangle 11">
            <a:extLst>
              <a:ext uri="{FF2B5EF4-FFF2-40B4-BE49-F238E27FC236}">
                <a16:creationId xmlns:a16="http://schemas.microsoft.com/office/drawing/2014/main" id="{2FD1A548-567F-47CA-B5FF-083B6AD9C203}"/>
              </a:ext>
            </a:extLst>
          </p:cNvPr>
          <p:cNvSpPr/>
          <p:nvPr/>
        </p:nvSpPr>
        <p:spPr bwMode="auto">
          <a:xfrm>
            <a:off x="3429000" y="1143000"/>
            <a:ext cx="3810000" cy="1371600"/>
          </a:xfrm>
          <a:prstGeom prst="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RIGHT UNDERSTANDING</a:t>
            </a:r>
          </a:p>
          <a:p>
            <a:pPr algn="ctr">
              <a:lnSpc>
                <a:spcPct val="90000"/>
              </a:lnSpc>
              <a:spcBef>
                <a:spcPct val="20000"/>
              </a:spcBef>
              <a:buSzPct val="75000"/>
              <a:buFont typeface="Symbol" pitchFamily="18" charset="2"/>
              <a:buNone/>
              <a:defRPr/>
            </a:pPr>
            <a:r>
              <a:rPr lang="en-US" sz="2400" b="1" i="1" dirty="0">
                <a:solidFill>
                  <a:srgbClr val="FFFFFF"/>
                </a:solidFill>
                <a:cs typeface="Arial" charset="0"/>
              </a:rPr>
              <a:t>(</a:t>
            </a:r>
            <a:r>
              <a:rPr lang="en-US" sz="3000" b="1" dirty="0">
                <a:solidFill>
                  <a:srgbClr val="FFFFFF"/>
                </a:solidFill>
                <a:latin typeface="Kruti Dev 042" pitchFamily="2" charset="0"/>
              </a:rPr>
              <a:t>le&gt;</a:t>
            </a:r>
            <a:r>
              <a:rPr lang="en-US" sz="2400" b="1" i="1" dirty="0">
                <a:solidFill>
                  <a:srgbClr val="FFFFFF"/>
                </a:solidFill>
                <a:cs typeface="Arial" charset="0"/>
              </a:rPr>
              <a:t>)</a:t>
            </a:r>
          </a:p>
          <a:p>
            <a:pPr algn="ctr">
              <a:lnSpc>
                <a:spcPct val="90000"/>
              </a:lnSpc>
              <a:spcBef>
                <a:spcPct val="20000"/>
              </a:spcBef>
              <a:buSzPct val="75000"/>
              <a:defRPr/>
            </a:pPr>
            <a:r>
              <a:rPr lang="en-US" sz="2400" b="1" dirty="0">
                <a:solidFill>
                  <a:srgbClr val="FFFFFF"/>
                </a:solidFill>
                <a:cs typeface="Arial" charset="0"/>
              </a:rPr>
              <a:t>in the self</a:t>
            </a:r>
          </a:p>
        </p:txBody>
      </p:sp>
      <p:sp>
        <p:nvSpPr>
          <p:cNvPr id="13" name="Rectangle 12">
            <a:extLst>
              <a:ext uri="{FF2B5EF4-FFF2-40B4-BE49-F238E27FC236}">
                <a16:creationId xmlns:a16="http://schemas.microsoft.com/office/drawing/2014/main" id="{F58B7CF4-57B0-4A09-8BE5-DEC21014D44C}"/>
              </a:ext>
            </a:extLst>
          </p:cNvPr>
          <p:cNvSpPr/>
          <p:nvPr/>
        </p:nvSpPr>
        <p:spPr bwMode="auto">
          <a:xfrm>
            <a:off x="2590800" y="3219450"/>
            <a:ext cx="2209800" cy="1676400"/>
          </a:xfrm>
          <a:prstGeom prst="rect">
            <a:avLst/>
          </a:prstGeom>
          <a:solidFill>
            <a:srgbClr val="4B008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defRPr/>
            </a:pPr>
            <a:r>
              <a:rPr lang="en-US" sz="2400" b="1" dirty="0">
                <a:solidFill>
                  <a:srgbClr val="FFFFFF"/>
                </a:solidFill>
                <a:cs typeface="Arial" charset="0"/>
              </a:rPr>
              <a:t>RELATIONSHIP  (</a:t>
            </a:r>
            <a:r>
              <a:rPr lang="en-US" sz="3000" b="1" dirty="0">
                <a:solidFill>
                  <a:srgbClr val="FFFFFF"/>
                </a:solidFill>
                <a:latin typeface="Kruti Dev 042" pitchFamily="2" charset="0"/>
              </a:rPr>
              <a:t>laca/k</a:t>
            </a:r>
            <a:r>
              <a:rPr lang="en-US" sz="2400" b="1" dirty="0">
                <a:solidFill>
                  <a:srgbClr val="FFFFFF"/>
                </a:solidFill>
                <a:cs typeface="Arial" charset="0"/>
              </a:rPr>
              <a:t>)</a:t>
            </a:r>
            <a:endParaRPr lang="en-US" sz="2400" b="1" i="1" dirty="0">
              <a:solidFill>
                <a:srgbClr val="FFFFFF"/>
              </a:solidFill>
              <a:cs typeface="Arial" charset="0"/>
            </a:endParaRP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human being</a:t>
            </a:r>
            <a:endParaRPr lang="en-US" sz="2400" b="1" i="1" dirty="0">
              <a:solidFill>
                <a:srgbClr val="FFFFFF"/>
              </a:solidFill>
              <a:cs typeface="Arial" charset="0"/>
            </a:endParaRPr>
          </a:p>
        </p:txBody>
      </p:sp>
      <p:sp>
        <p:nvSpPr>
          <p:cNvPr id="14" name="Rectangle 5">
            <a:extLst>
              <a:ext uri="{FF2B5EF4-FFF2-40B4-BE49-F238E27FC236}">
                <a16:creationId xmlns:a16="http://schemas.microsoft.com/office/drawing/2014/main" id="{2E8E8B07-11D8-4EE1-B3A9-A6C3C874F807}"/>
              </a:ext>
            </a:extLst>
          </p:cNvPr>
          <p:cNvSpPr/>
          <p:nvPr/>
        </p:nvSpPr>
        <p:spPr bwMode="auto">
          <a:xfrm>
            <a:off x="5562600" y="3200400"/>
            <a:ext cx="2667000" cy="16764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PHYSICAL FACILITY</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a:t>
            </a:r>
            <a:r>
              <a:rPr lang="en-US" sz="3000" b="1" dirty="0">
                <a:solidFill>
                  <a:srgbClr val="FFFFFF"/>
                </a:solidFill>
                <a:latin typeface="Kruti Dev 042" pitchFamily="2" charset="0"/>
              </a:rPr>
              <a:t>lqfo/kk</a:t>
            </a:r>
            <a:r>
              <a:rPr lang="en-US" sz="2400" b="1" dirty="0">
                <a:solidFill>
                  <a:srgbClr val="FFFFFF"/>
                </a:solidFill>
                <a:cs typeface="Arial" charset="0"/>
              </a:rPr>
              <a:t>)</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rest of nature</a:t>
            </a:r>
          </a:p>
        </p:txBody>
      </p:sp>
      <p:sp>
        <p:nvSpPr>
          <p:cNvPr id="35847" name="Title 6">
            <a:extLst>
              <a:ext uri="{FF2B5EF4-FFF2-40B4-BE49-F238E27FC236}">
                <a16:creationId xmlns:a16="http://schemas.microsoft.com/office/drawing/2014/main" id="{F1189388-1E75-4977-B0EF-C6C029B87AF7}"/>
              </a:ext>
            </a:extLst>
          </p:cNvPr>
          <p:cNvSpPr>
            <a:spLocks noGrp="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cs typeface="Arial" panose="020B0604020202020204" pitchFamily="34" charset="0"/>
              </a:rPr>
              <a:t>Right Understanding is Essential for Human Being</a:t>
            </a:r>
            <a:endParaRPr lang="en-GB" altLang="en-US" dirty="0"/>
          </a:p>
        </p:txBody>
      </p:sp>
      <p:sp>
        <p:nvSpPr>
          <p:cNvPr id="8" name="Text Placeholder 7">
            <a:extLst>
              <a:ext uri="{FF2B5EF4-FFF2-40B4-BE49-F238E27FC236}">
                <a16:creationId xmlns:a16="http://schemas.microsoft.com/office/drawing/2014/main" id="{699A6799-CDB3-4BA9-BA68-8DF25BDD684B}"/>
              </a:ext>
            </a:extLst>
          </p:cNvPr>
          <p:cNvSpPr>
            <a:spLocks noGrp="1"/>
          </p:cNvSpPr>
          <p:nvPr>
            <p:ph type="body" sz="quarter" idx="13"/>
          </p:nvPr>
        </p:nvSpPr>
        <p:spPr bwMode="auto">
          <a:xfrm>
            <a:off x="0" y="5059363"/>
            <a:ext cx="12192000" cy="1493837"/>
          </a:xfrm>
          <a:ln>
            <a:miter lim="800000"/>
            <a:headEnd/>
            <a:tailEnd/>
          </a:ln>
        </p:spPr>
        <p:txBody>
          <a:bodyPr vert="horz" wrap="square" lIns="91440" tIns="45720" rIns="91440" bIns="45720" numCol="1" anchor="t" anchorCtr="0" compatLnSpc="1">
            <a:prstTxWarp prst="textNoShape">
              <a:avLst/>
            </a:prstTxWarp>
            <a:normAutofit fontScale="92500"/>
          </a:bodyPr>
          <a:lstStyle/>
          <a:p>
            <a:pPr>
              <a:buFont typeface="Symbol" pitchFamily="18" charset="2"/>
              <a:buNone/>
              <a:defRPr/>
            </a:pPr>
            <a:r>
              <a:rPr>
                <a:latin typeface="Arial" charset="0"/>
                <a:cs typeface="Arial" charset="0"/>
              </a:rPr>
              <a:t>Are all 3 required? Is something redundant? Is anything more required?</a:t>
            </a:r>
          </a:p>
          <a:p>
            <a:pPr>
              <a:buFont typeface="Symbol" pitchFamily="18" charset="2"/>
              <a:buNone/>
              <a:defRPr/>
            </a:pPr>
            <a:r>
              <a:rPr>
                <a:latin typeface="Arial" charset="0"/>
                <a:cs typeface="Arial" charset="0"/>
              </a:rPr>
              <a:t>Are we working on all 3?</a:t>
            </a:r>
          </a:p>
          <a:p>
            <a:pPr>
              <a:buFont typeface="Symbol" pitchFamily="18" charset="2"/>
              <a:buNone/>
              <a:defRPr/>
            </a:pPr>
            <a:r>
              <a:rPr>
                <a:latin typeface="Arial" charset="0"/>
                <a:cs typeface="Arial" charset="0"/>
              </a:rPr>
              <a:t>If all 3 are required, what would be the priority*?</a:t>
            </a:r>
          </a:p>
          <a:p>
            <a:pPr>
              <a:buFont typeface="Symbol" pitchFamily="18" charset="2"/>
              <a:buNone/>
              <a:defRPr/>
            </a:pPr>
            <a:r>
              <a:rPr>
                <a:solidFill>
                  <a:srgbClr val="1E00AA"/>
                </a:solidFill>
                <a:latin typeface="Arial" charset="0"/>
                <a:cs typeface="Arial" charset="0"/>
              </a:rPr>
              <a:t>*Working on the high priority facilitates the </a:t>
            </a:r>
            <a:r>
              <a:rPr err="1">
                <a:solidFill>
                  <a:srgbClr val="1E00AA"/>
                </a:solidFill>
                <a:latin typeface="Arial" charset="0"/>
                <a:cs typeface="Arial" charset="0"/>
              </a:rPr>
              <a:t>realisation</a:t>
            </a:r>
            <a:r>
              <a:rPr>
                <a:solidFill>
                  <a:srgbClr val="1E00AA"/>
                </a:solidFill>
                <a:latin typeface="Arial" charset="0"/>
                <a:cs typeface="Arial" charset="0"/>
              </a:rPr>
              <a:t> of the lower priority</a:t>
            </a:r>
          </a:p>
        </p:txBody>
      </p:sp>
      <p:pic>
        <p:nvPicPr>
          <p:cNvPr id="11" name="Picture 4">
            <a:extLst>
              <a:ext uri="{FF2B5EF4-FFF2-40B4-BE49-F238E27FC236}">
                <a16:creationId xmlns:a16="http://schemas.microsoft.com/office/drawing/2014/main" id="{FEBA1940-BF18-446B-9EE1-2963989E4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803" t="23537" r="20900" b="12950"/>
          <a:stretch>
            <a:fillRect/>
          </a:stretch>
        </p:blipFill>
        <p:spPr bwMode="auto">
          <a:xfrm>
            <a:off x="11141075" y="5494338"/>
            <a:ext cx="10509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593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5">
            <a:extLst>
              <a:ext uri="{FF2B5EF4-FFF2-40B4-BE49-F238E27FC236}">
                <a16:creationId xmlns:a16="http://schemas.microsoft.com/office/drawing/2014/main" id="{876D40EF-C2E8-411B-AF00-401634B5A00C}"/>
              </a:ext>
            </a:extLst>
          </p:cNvPr>
          <p:cNvSpPr>
            <a:spLocks noGrp="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Priority: Right Understanding, Relationship &amp; Physical Facility</a:t>
            </a:r>
            <a:endParaRPr lang="en-GB" altLang="en-US"/>
          </a:p>
        </p:txBody>
      </p:sp>
      <p:sp>
        <p:nvSpPr>
          <p:cNvPr id="36867" name="Text Placeholder 1">
            <a:extLst>
              <a:ext uri="{FF2B5EF4-FFF2-40B4-BE49-F238E27FC236}">
                <a16:creationId xmlns:a16="http://schemas.microsoft.com/office/drawing/2014/main" id="{504F55A4-B7FB-4FA3-8880-08007D3FBC7D}"/>
              </a:ext>
            </a:extLst>
          </p:cNvPr>
          <p:cNvSpPr>
            <a:spLocks noGrp="1" noChangeArrowheads="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tLang="en-US"/>
          </a:p>
        </p:txBody>
      </p:sp>
      <p:sp>
        <p:nvSpPr>
          <p:cNvPr id="13" name="Rectangle 12">
            <a:extLst>
              <a:ext uri="{FF2B5EF4-FFF2-40B4-BE49-F238E27FC236}">
                <a16:creationId xmlns:a16="http://schemas.microsoft.com/office/drawing/2014/main" id="{6B76AE20-DD85-45EC-87D0-1E461A999A10}"/>
              </a:ext>
            </a:extLst>
          </p:cNvPr>
          <p:cNvSpPr/>
          <p:nvPr/>
        </p:nvSpPr>
        <p:spPr bwMode="auto">
          <a:xfrm>
            <a:off x="2590800" y="2990850"/>
            <a:ext cx="2209800" cy="1676400"/>
          </a:xfrm>
          <a:prstGeom prst="rect">
            <a:avLst/>
          </a:prstGeom>
          <a:solidFill>
            <a:srgbClr val="4B008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defRPr/>
            </a:pPr>
            <a:r>
              <a:rPr lang="en-US" sz="2400" b="1" dirty="0">
                <a:solidFill>
                  <a:srgbClr val="FFFFFF"/>
                </a:solidFill>
                <a:cs typeface="Arial" charset="0"/>
              </a:rPr>
              <a:t>RELATIONSHIP  (</a:t>
            </a:r>
            <a:r>
              <a:rPr lang="en-US" sz="3000" b="1" dirty="0">
                <a:solidFill>
                  <a:srgbClr val="FFFFFF"/>
                </a:solidFill>
                <a:latin typeface="Kruti Dev 042" pitchFamily="2" charset="0"/>
              </a:rPr>
              <a:t>laca/k</a:t>
            </a:r>
            <a:r>
              <a:rPr lang="en-US" sz="2400" b="1" dirty="0">
                <a:solidFill>
                  <a:srgbClr val="FFFFFF"/>
                </a:solidFill>
                <a:cs typeface="Arial" charset="0"/>
              </a:rPr>
              <a:t>)</a:t>
            </a:r>
            <a:endParaRPr lang="en-US" sz="2400" b="1" i="1" dirty="0">
              <a:solidFill>
                <a:srgbClr val="FFFFFF"/>
              </a:solidFill>
              <a:cs typeface="Arial" charset="0"/>
            </a:endParaRP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human being</a:t>
            </a:r>
            <a:endParaRPr lang="en-US" sz="2400" b="1" i="1" dirty="0">
              <a:solidFill>
                <a:srgbClr val="FFFFFF"/>
              </a:solidFill>
              <a:cs typeface="Arial" charset="0"/>
            </a:endParaRPr>
          </a:p>
        </p:txBody>
      </p:sp>
      <p:sp>
        <p:nvSpPr>
          <p:cNvPr id="14" name="Rectangle 5">
            <a:extLst>
              <a:ext uri="{FF2B5EF4-FFF2-40B4-BE49-F238E27FC236}">
                <a16:creationId xmlns:a16="http://schemas.microsoft.com/office/drawing/2014/main" id="{A6B95C63-3281-462D-8240-98F5801BF5B3}"/>
              </a:ext>
            </a:extLst>
          </p:cNvPr>
          <p:cNvSpPr/>
          <p:nvPr/>
        </p:nvSpPr>
        <p:spPr bwMode="auto">
          <a:xfrm>
            <a:off x="5562600" y="2971800"/>
            <a:ext cx="2667000" cy="16764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PHYSICAL FACILITY</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a:t>
            </a:r>
            <a:r>
              <a:rPr lang="en-US" sz="3000" b="1" dirty="0">
                <a:solidFill>
                  <a:srgbClr val="FFFFFF"/>
                </a:solidFill>
                <a:latin typeface="Kruti Dev 042" pitchFamily="2" charset="0"/>
              </a:rPr>
              <a:t>lqfo/kk</a:t>
            </a:r>
            <a:r>
              <a:rPr lang="en-US" sz="2400" b="1" dirty="0">
                <a:solidFill>
                  <a:srgbClr val="FFFFFF"/>
                </a:solidFill>
                <a:cs typeface="Arial" charset="0"/>
              </a:rPr>
              <a:t>)</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rest of nature</a:t>
            </a:r>
          </a:p>
        </p:txBody>
      </p:sp>
      <p:sp>
        <p:nvSpPr>
          <p:cNvPr id="15" name="Rectangle 14">
            <a:extLst>
              <a:ext uri="{FF2B5EF4-FFF2-40B4-BE49-F238E27FC236}">
                <a16:creationId xmlns:a16="http://schemas.microsoft.com/office/drawing/2014/main" id="{A12F30A4-A9FF-4011-B708-1363B1D55360}"/>
              </a:ext>
            </a:extLst>
          </p:cNvPr>
          <p:cNvSpPr/>
          <p:nvPr/>
        </p:nvSpPr>
        <p:spPr bwMode="auto">
          <a:xfrm>
            <a:off x="3429000" y="914400"/>
            <a:ext cx="3810000" cy="1371600"/>
          </a:xfrm>
          <a:prstGeom prst="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RIGHT UNDERSTANDING</a:t>
            </a:r>
          </a:p>
          <a:p>
            <a:pPr algn="ctr">
              <a:lnSpc>
                <a:spcPct val="90000"/>
              </a:lnSpc>
              <a:spcBef>
                <a:spcPct val="20000"/>
              </a:spcBef>
              <a:buSzPct val="75000"/>
              <a:buFont typeface="Symbol" pitchFamily="18" charset="2"/>
              <a:buNone/>
              <a:defRPr/>
            </a:pPr>
            <a:r>
              <a:rPr lang="en-US" sz="2400" b="1" i="1" dirty="0">
                <a:solidFill>
                  <a:srgbClr val="FFFFFF"/>
                </a:solidFill>
                <a:cs typeface="Arial" charset="0"/>
              </a:rPr>
              <a:t>(</a:t>
            </a:r>
            <a:r>
              <a:rPr lang="en-US" sz="3000" b="1" dirty="0">
                <a:solidFill>
                  <a:srgbClr val="FFFFFF"/>
                </a:solidFill>
                <a:latin typeface="Kruti Dev 042" pitchFamily="2" charset="0"/>
              </a:rPr>
              <a:t>le&gt;</a:t>
            </a:r>
            <a:r>
              <a:rPr lang="en-US" sz="2400" b="1" i="1" dirty="0">
                <a:solidFill>
                  <a:srgbClr val="FFFFFF"/>
                </a:solidFill>
                <a:cs typeface="Arial" charset="0"/>
              </a:rPr>
              <a:t>)</a:t>
            </a:r>
          </a:p>
          <a:p>
            <a:pPr algn="ctr">
              <a:lnSpc>
                <a:spcPct val="90000"/>
              </a:lnSpc>
              <a:spcBef>
                <a:spcPct val="20000"/>
              </a:spcBef>
              <a:buSzPct val="75000"/>
              <a:defRPr/>
            </a:pPr>
            <a:r>
              <a:rPr lang="en-US" sz="2400" b="1" dirty="0">
                <a:solidFill>
                  <a:srgbClr val="FFFFFF"/>
                </a:solidFill>
                <a:cs typeface="Arial" charset="0"/>
              </a:rPr>
              <a:t>in the self</a:t>
            </a:r>
          </a:p>
        </p:txBody>
      </p:sp>
      <p:sp>
        <p:nvSpPr>
          <p:cNvPr id="25" name="Oval 24">
            <a:extLst>
              <a:ext uri="{FF2B5EF4-FFF2-40B4-BE49-F238E27FC236}">
                <a16:creationId xmlns:a16="http://schemas.microsoft.com/office/drawing/2014/main" id="{B4DDE14A-5000-415E-AB78-02DEBA1F901C}"/>
              </a:ext>
            </a:extLst>
          </p:cNvPr>
          <p:cNvSpPr/>
          <p:nvPr/>
        </p:nvSpPr>
        <p:spPr bwMode="auto">
          <a:xfrm>
            <a:off x="5410200" y="2840038"/>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3</a:t>
            </a:r>
          </a:p>
        </p:txBody>
      </p:sp>
      <p:sp>
        <p:nvSpPr>
          <p:cNvPr id="26" name="Oval 25">
            <a:extLst>
              <a:ext uri="{FF2B5EF4-FFF2-40B4-BE49-F238E27FC236}">
                <a16:creationId xmlns:a16="http://schemas.microsoft.com/office/drawing/2014/main" id="{602BF6E2-2AA1-4626-A7F3-106877833EE5}"/>
              </a:ext>
            </a:extLst>
          </p:cNvPr>
          <p:cNvSpPr/>
          <p:nvPr/>
        </p:nvSpPr>
        <p:spPr bwMode="auto">
          <a:xfrm>
            <a:off x="2209800" y="28194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2</a:t>
            </a:r>
          </a:p>
        </p:txBody>
      </p:sp>
      <p:sp>
        <p:nvSpPr>
          <p:cNvPr id="27" name="Oval 5">
            <a:extLst>
              <a:ext uri="{FF2B5EF4-FFF2-40B4-BE49-F238E27FC236}">
                <a16:creationId xmlns:a16="http://schemas.microsoft.com/office/drawing/2014/main" id="{FB3EA3CF-7B76-447D-A3D5-BECA3CF9FD5D}"/>
              </a:ext>
            </a:extLst>
          </p:cNvPr>
          <p:cNvSpPr/>
          <p:nvPr/>
        </p:nvSpPr>
        <p:spPr bwMode="auto">
          <a:xfrm>
            <a:off x="3257550" y="9144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1</a:t>
            </a:r>
          </a:p>
        </p:txBody>
      </p:sp>
      <p:sp>
        <p:nvSpPr>
          <p:cNvPr id="36874" name="TextBox 18">
            <a:extLst>
              <a:ext uri="{FF2B5EF4-FFF2-40B4-BE49-F238E27FC236}">
                <a16:creationId xmlns:a16="http://schemas.microsoft.com/office/drawing/2014/main" id="{D4EBFA95-CB88-41EE-A8C0-0FBF6355C3CE}"/>
              </a:ext>
            </a:extLst>
          </p:cNvPr>
          <p:cNvSpPr txBox="1">
            <a:spLocks noChangeArrowheads="1"/>
          </p:cNvSpPr>
          <p:nvPr/>
        </p:nvSpPr>
        <p:spPr bwMode="auto">
          <a:xfrm>
            <a:off x="1752600" y="3352800"/>
            <a:ext cx="99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srgbClr val="000000"/>
                </a:solidFill>
              </a:rPr>
              <a:t>Feeling</a:t>
            </a:r>
          </a:p>
          <a:p>
            <a:pPr eaLnBrk="1" hangingPunct="1"/>
            <a:r>
              <a:rPr lang="en-US" altLang="en-US" sz="1200">
                <a:solidFill>
                  <a:srgbClr val="000000"/>
                </a:solidFill>
              </a:rPr>
              <a:t>- Trust</a:t>
            </a:r>
          </a:p>
          <a:p>
            <a:pPr eaLnBrk="1" hangingPunct="1"/>
            <a:r>
              <a:rPr lang="en-US" altLang="en-US" sz="1200">
                <a:solidFill>
                  <a:srgbClr val="000000"/>
                </a:solidFill>
              </a:rPr>
              <a:t>- Respect</a:t>
            </a:r>
          </a:p>
          <a:p>
            <a:pPr eaLnBrk="1" hangingPunct="1"/>
            <a:r>
              <a:rPr lang="en-US" altLang="en-US" sz="1200">
                <a:solidFill>
                  <a:srgbClr val="000000"/>
                </a:solidFill>
              </a:rPr>
              <a:t>- …</a:t>
            </a:r>
          </a:p>
        </p:txBody>
      </p:sp>
      <p:sp>
        <p:nvSpPr>
          <p:cNvPr id="36875" name="TextBox 26">
            <a:extLst>
              <a:ext uri="{FF2B5EF4-FFF2-40B4-BE49-F238E27FC236}">
                <a16:creationId xmlns:a16="http://schemas.microsoft.com/office/drawing/2014/main" id="{BC0DC205-D6D3-46CE-8A51-A87D85A6EC6D}"/>
              </a:ext>
            </a:extLst>
          </p:cNvPr>
          <p:cNvSpPr txBox="1">
            <a:spLocks noChangeArrowheads="1"/>
          </p:cNvSpPr>
          <p:nvPr/>
        </p:nvSpPr>
        <p:spPr bwMode="auto">
          <a:xfrm>
            <a:off x="8305800" y="3886200"/>
            <a:ext cx="2362200" cy="923925"/>
          </a:xfrm>
          <a:prstGeom prst="rect">
            <a:avLst/>
          </a:prstGeom>
          <a:solidFill>
            <a:srgbClr val="4B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FFFF"/>
                </a:solidFill>
              </a:rPr>
              <a:t>For human beings:</a:t>
            </a:r>
          </a:p>
          <a:p>
            <a:pPr eaLnBrk="1" hangingPunct="1"/>
            <a:r>
              <a:rPr lang="en-US" altLang="en-US" b="1">
                <a:solidFill>
                  <a:srgbClr val="FFFFFF"/>
                </a:solidFill>
              </a:rPr>
              <a:t>necessary but not adequate</a:t>
            </a:r>
            <a:endParaRPr lang="en-GB" altLang="en-US" b="1">
              <a:solidFill>
                <a:srgbClr val="FFFFFF"/>
              </a:solidFill>
            </a:endParaRPr>
          </a:p>
        </p:txBody>
      </p:sp>
      <p:sp>
        <p:nvSpPr>
          <p:cNvPr id="36876" name="TextBox 27">
            <a:extLst>
              <a:ext uri="{FF2B5EF4-FFF2-40B4-BE49-F238E27FC236}">
                <a16:creationId xmlns:a16="http://schemas.microsoft.com/office/drawing/2014/main" id="{3DEF9190-F07E-4973-94BE-433FC69A6CB1}"/>
              </a:ext>
            </a:extLst>
          </p:cNvPr>
          <p:cNvSpPr txBox="1">
            <a:spLocks noChangeArrowheads="1"/>
          </p:cNvSpPr>
          <p:nvPr/>
        </p:nvSpPr>
        <p:spPr bwMode="auto">
          <a:xfrm>
            <a:off x="8304213" y="2895600"/>
            <a:ext cx="2363787" cy="923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FFFF"/>
                </a:solidFill>
              </a:rPr>
              <a:t>For animals: necessary &amp; largely adequate</a:t>
            </a:r>
            <a:endParaRPr lang="en-GB" altLang="en-US" b="1">
              <a:solidFill>
                <a:srgbClr val="FFFFFF"/>
              </a:solidFill>
            </a:endParaRPr>
          </a:p>
        </p:txBody>
      </p:sp>
    </p:spTree>
    <p:extLst>
      <p:ext uri="{BB962C8B-B14F-4D97-AF65-F5344CB8AC3E}">
        <p14:creationId xmlns:p14="http://schemas.microsoft.com/office/powerpoint/2010/main" val="1788902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996288-4C86-4087-A4D2-132D61719292}"/>
              </a:ext>
            </a:extLst>
          </p:cNvPr>
          <p:cNvSpPr/>
          <p:nvPr/>
        </p:nvSpPr>
        <p:spPr bwMode="auto">
          <a:xfrm>
            <a:off x="2590800" y="2990850"/>
            <a:ext cx="2209800" cy="1676400"/>
          </a:xfrm>
          <a:prstGeom prst="rect">
            <a:avLst/>
          </a:prstGeom>
          <a:solidFill>
            <a:srgbClr val="4B008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defRPr/>
            </a:pPr>
            <a:r>
              <a:rPr lang="en-US" sz="2400" b="1" dirty="0">
                <a:solidFill>
                  <a:srgbClr val="FFFFFF"/>
                </a:solidFill>
                <a:cs typeface="Arial" charset="0"/>
              </a:rPr>
              <a:t>RELATIONSHIP  (</a:t>
            </a:r>
            <a:r>
              <a:rPr lang="en-US" sz="3000" b="1" dirty="0">
                <a:solidFill>
                  <a:srgbClr val="FFFFFF"/>
                </a:solidFill>
                <a:latin typeface="Kruti Dev 042" pitchFamily="2" charset="0"/>
              </a:rPr>
              <a:t>laca/k</a:t>
            </a:r>
            <a:r>
              <a:rPr lang="en-US" sz="2400" b="1" dirty="0">
                <a:solidFill>
                  <a:srgbClr val="FFFFFF"/>
                </a:solidFill>
                <a:cs typeface="Arial" charset="0"/>
              </a:rPr>
              <a:t>)</a:t>
            </a:r>
            <a:endParaRPr lang="en-US" sz="2400" b="1" i="1" dirty="0">
              <a:solidFill>
                <a:srgbClr val="FFFFFF"/>
              </a:solidFill>
              <a:cs typeface="Arial" charset="0"/>
            </a:endParaRP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human being</a:t>
            </a:r>
            <a:endParaRPr lang="en-US" sz="2400" b="1" i="1" dirty="0">
              <a:solidFill>
                <a:srgbClr val="FFFFFF"/>
              </a:solidFill>
              <a:cs typeface="Arial" charset="0"/>
            </a:endParaRPr>
          </a:p>
        </p:txBody>
      </p:sp>
      <p:sp>
        <p:nvSpPr>
          <p:cNvPr id="18" name="Rectangle 5">
            <a:extLst>
              <a:ext uri="{FF2B5EF4-FFF2-40B4-BE49-F238E27FC236}">
                <a16:creationId xmlns:a16="http://schemas.microsoft.com/office/drawing/2014/main" id="{61DDF4F9-FFBC-44ED-AD47-F3063D508CCA}"/>
              </a:ext>
            </a:extLst>
          </p:cNvPr>
          <p:cNvSpPr/>
          <p:nvPr/>
        </p:nvSpPr>
        <p:spPr bwMode="auto">
          <a:xfrm>
            <a:off x="5562600" y="2971800"/>
            <a:ext cx="2667000" cy="16764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PHYSICAL FACILITY</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a:t>
            </a:r>
            <a:r>
              <a:rPr lang="en-US" sz="3000" b="1" dirty="0">
                <a:solidFill>
                  <a:srgbClr val="FFFFFF"/>
                </a:solidFill>
                <a:latin typeface="Kruti Dev 042" pitchFamily="2" charset="0"/>
              </a:rPr>
              <a:t>lqfo/kk</a:t>
            </a:r>
            <a:r>
              <a:rPr lang="en-US" sz="2400" b="1" dirty="0">
                <a:solidFill>
                  <a:srgbClr val="FFFFFF"/>
                </a:solidFill>
                <a:cs typeface="Arial" charset="0"/>
              </a:rPr>
              <a:t>)</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rest of nature</a:t>
            </a:r>
          </a:p>
        </p:txBody>
      </p:sp>
      <p:sp>
        <p:nvSpPr>
          <p:cNvPr id="21" name="Rectangle 20">
            <a:extLst>
              <a:ext uri="{FF2B5EF4-FFF2-40B4-BE49-F238E27FC236}">
                <a16:creationId xmlns:a16="http://schemas.microsoft.com/office/drawing/2014/main" id="{F443011D-E171-43BF-A0D4-4F1631D622C2}"/>
              </a:ext>
            </a:extLst>
          </p:cNvPr>
          <p:cNvSpPr/>
          <p:nvPr/>
        </p:nvSpPr>
        <p:spPr bwMode="auto">
          <a:xfrm>
            <a:off x="3429000" y="914400"/>
            <a:ext cx="3810000" cy="1371600"/>
          </a:xfrm>
          <a:prstGeom prst="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RIGHT UNDERSTANDING</a:t>
            </a:r>
          </a:p>
          <a:p>
            <a:pPr algn="ctr">
              <a:lnSpc>
                <a:spcPct val="90000"/>
              </a:lnSpc>
              <a:spcBef>
                <a:spcPct val="20000"/>
              </a:spcBef>
              <a:buSzPct val="75000"/>
              <a:buFont typeface="Symbol" pitchFamily="18" charset="2"/>
              <a:buNone/>
              <a:defRPr/>
            </a:pPr>
            <a:r>
              <a:rPr lang="en-US" sz="2400" b="1" i="1" dirty="0">
                <a:solidFill>
                  <a:srgbClr val="FFFFFF"/>
                </a:solidFill>
                <a:cs typeface="Arial" charset="0"/>
              </a:rPr>
              <a:t>(</a:t>
            </a:r>
            <a:r>
              <a:rPr lang="en-US" sz="3000" b="1" dirty="0">
                <a:solidFill>
                  <a:srgbClr val="FFFFFF"/>
                </a:solidFill>
                <a:latin typeface="Kruti Dev 042" pitchFamily="2" charset="0"/>
              </a:rPr>
              <a:t>le&gt;</a:t>
            </a:r>
            <a:r>
              <a:rPr lang="en-US" sz="2400" b="1" i="1" dirty="0">
                <a:solidFill>
                  <a:srgbClr val="FFFFFF"/>
                </a:solidFill>
                <a:cs typeface="Arial" charset="0"/>
              </a:rPr>
              <a:t>)</a:t>
            </a:r>
          </a:p>
          <a:p>
            <a:pPr algn="ctr">
              <a:lnSpc>
                <a:spcPct val="90000"/>
              </a:lnSpc>
              <a:spcBef>
                <a:spcPct val="20000"/>
              </a:spcBef>
              <a:buSzPct val="75000"/>
              <a:defRPr/>
            </a:pPr>
            <a:r>
              <a:rPr lang="en-US" sz="2400" b="1" dirty="0">
                <a:solidFill>
                  <a:srgbClr val="FFFFFF"/>
                </a:solidFill>
                <a:cs typeface="Arial" charset="0"/>
              </a:rPr>
              <a:t>in the self</a:t>
            </a:r>
          </a:p>
        </p:txBody>
      </p:sp>
      <p:cxnSp>
        <p:nvCxnSpPr>
          <p:cNvPr id="37893" name="Straight Arrow Connector 15">
            <a:extLst>
              <a:ext uri="{FF2B5EF4-FFF2-40B4-BE49-F238E27FC236}">
                <a16:creationId xmlns:a16="http://schemas.microsoft.com/office/drawing/2014/main" id="{EF8FEFB7-65A9-4589-B24E-C4DD17201E9E}"/>
              </a:ext>
            </a:extLst>
          </p:cNvPr>
          <p:cNvCxnSpPr>
            <a:cxnSpLocks noChangeShapeType="1"/>
            <a:stCxn id="21" idx="2"/>
            <a:endCxn id="17" idx="0"/>
          </p:cNvCxnSpPr>
          <p:nvPr/>
        </p:nvCxnSpPr>
        <p:spPr bwMode="auto">
          <a:xfrm rot="5400000">
            <a:off x="4162425" y="1819275"/>
            <a:ext cx="704850" cy="1638300"/>
          </a:xfrm>
          <a:prstGeom prst="straightConnector1">
            <a:avLst/>
          </a:prstGeom>
          <a:noFill/>
          <a:ln w="38100" algn="ctr">
            <a:solidFill>
              <a:srgbClr val="4B0082"/>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2D567236-2015-408B-9628-B276327715B2}"/>
              </a:ext>
            </a:extLst>
          </p:cNvPr>
          <p:cNvCxnSpPr>
            <a:stCxn id="17" idx="2"/>
            <a:endCxn id="37895" idx="0"/>
          </p:cNvCxnSpPr>
          <p:nvPr/>
        </p:nvCxnSpPr>
        <p:spPr bwMode="auto">
          <a:xfrm rot="5400000">
            <a:off x="3282157" y="5072856"/>
            <a:ext cx="819150" cy="7937"/>
          </a:xfrm>
          <a:prstGeom prst="straightConnector1">
            <a:avLst/>
          </a:prstGeom>
          <a:ln w="38100">
            <a:solidFill>
              <a:srgbClr val="4B0082"/>
            </a:solidFill>
            <a:tailEnd type="arrow"/>
          </a:ln>
        </p:spPr>
        <p:style>
          <a:lnRef idx="1">
            <a:schemeClr val="accent1"/>
          </a:lnRef>
          <a:fillRef idx="0">
            <a:schemeClr val="accent1"/>
          </a:fillRef>
          <a:effectRef idx="0">
            <a:schemeClr val="accent1"/>
          </a:effectRef>
          <a:fontRef idx="minor">
            <a:schemeClr val="tx1"/>
          </a:fontRef>
        </p:style>
      </p:cxnSp>
      <p:sp>
        <p:nvSpPr>
          <p:cNvPr id="37895" name="TextBox 20">
            <a:extLst>
              <a:ext uri="{FF2B5EF4-FFF2-40B4-BE49-F238E27FC236}">
                <a16:creationId xmlns:a16="http://schemas.microsoft.com/office/drawing/2014/main" id="{FD8DB10A-5C7A-48D2-856B-DC738AB858B4}"/>
              </a:ext>
            </a:extLst>
          </p:cNvPr>
          <p:cNvSpPr txBox="1">
            <a:spLocks noChangeArrowheads="1"/>
          </p:cNvSpPr>
          <p:nvPr/>
        </p:nvSpPr>
        <p:spPr bwMode="auto">
          <a:xfrm>
            <a:off x="1752600" y="5486400"/>
            <a:ext cx="38687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SzPct val="75000"/>
              <a:buFont typeface="Symbol" panose="05050102010706020507" pitchFamily="18" charset="2"/>
              <a:buNone/>
            </a:pPr>
            <a:r>
              <a:rPr lang="en-US" altLang="en-US" sz="2800" b="1">
                <a:solidFill>
                  <a:srgbClr val="7030A0"/>
                </a:solidFill>
              </a:rPr>
              <a:t>MUTUAL HAPPINESS</a:t>
            </a:r>
          </a:p>
          <a:p>
            <a:pPr algn="ctr">
              <a:lnSpc>
                <a:spcPct val="90000"/>
              </a:lnSpc>
              <a:spcBef>
                <a:spcPct val="20000"/>
              </a:spcBef>
              <a:buSzPct val="75000"/>
              <a:buFont typeface="Symbol" panose="05050102010706020507" pitchFamily="18" charset="2"/>
              <a:buNone/>
            </a:pPr>
            <a:r>
              <a:rPr lang="en-US" altLang="en-US" sz="2800" b="1" i="1">
                <a:solidFill>
                  <a:srgbClr val="7030A0"/>
                </a:solidFill>
              </a:rPr>
              <a:t>(</a:t>
            </a:r>
            <a:r>
              <a:rPr lang="en-US" altLang="en-US" sz="3600" b="1">
                <a:solidFill>
                  <a:srgbClr val="800080"/>
                </a:solidFill>
                <a:latin typeface="Kruti Dev 042" pitchFamily="2" charset="0"/>
              </a:rPr>
              <a:t>mHk; lq[k</a:t>
            </a:r>
            <a:r>
              <a:rPr lang="en-US" altLang="en-US" sz="2800" b="1" i="1">
                <a:solidFill>
                  <a:srgbClr val="7030A0"/>
                </a:solidFill>
              </a:rPr>
              <a:t>)</a:t>
            </a:r>
          </a:p>
        </p:txBody>
      </p:sp>
      <p:cxnSp>
        <p:nvCxnSpPr>
          <p:cNvPr id="25" name="Straight Arrow Connector 24">
            <a:extLst>
              <a:ext uri="{FF2B5EF4-FFF2-40B4-BE49-F238E27FC236}">
                <a16:creationId xmlns:a16="http://schemas.microsoft.com/office/drawing/2014/main" id="{5F0F3AA8-8678-4EC5-8D5F-1A47E794F6FE}"/>
              </a:ext>
            </a:extLst>
          </p:cNvPr>
          <p:cNvCxnSpPr>
            <a:stCxn id="21" idx="2"/>
            <a:endCxn id="18" idx="0"/>
          </p:cNvCxnSpPr>
          <p:nvPr/>
        </p:nvCxnSpPr>
        <p:spPr bwMode="auto">
          <a:xfrm rot="16200000" flipH="1">
            <a:off x="5772150" y="1847850"/>
            <a:ext cx="685800" cy="1562100"/>
          </a:xfrm>
          <a:prstGeom prst="straightConnector1">
            <a:avLst/>
          </a:prstGeom>
          <a:ln w="38100">
            <a:solidFill>
              <a:srgbClr val="0046AD"/>
            </a:solidFill>
            <a:tailEnd type="arrow"/>
          </a:ln>
        </p:spPr>
        <p:style>
          <a:lnRef idx="1">
            <a:schemeClr val="accent1"/>
          </a:lnRef>
          <a:fillRef idx="0">
            <a:schemeClr val="accent1"/>
          </a:fillRef>
          <a:effectRef idx="0">
            <a:schemeClr val="accent1"/>
          </a:effectRef>
          <a:fontRef idx="minor">
            <a:schemeClr val="tx1"/>
          </a:fontRef>
        </p:style>
      </p:cxnSp>
      <p:cxnSp>
        <p:nvCxnSpPr>
          <p:cNvPr id="24585" name="Straight Arrow Connector 19">
            <a:extLst>
              <a:ext uri="{FF2B5EF4-FFF2-40B4-BE49-F238E27FC236}">
                <a16:creationId xmlns:a16="http://schemas.microsoft.com/office/drawing/2014/main" id="{ED01B061-89AA-453D-8BD7-9AD7FF27A451}"/>
              </a:ext>
            </a:extLst>
          </p:cNvPr>
          <p:cNvCxnSpPr>
            <a:cxnSpLocks noChangeShapeType="1"/>
            <a:endCxn id="24586" idx="0"/>
          </p:cNvCxnSpPr>
          <p:nvPr/>
        </p:nvCxnSpPr>
        <p:spPr bwMode="auto">
          <a:xfrm rot="5400000">
            <a:off x="7275513" y="5065712"/>
            <a:ext cx="838200" cy="3175"/>
          </a:xfrm>
          <a:prstGeom prst="straightConnector1">
            <a:avLst/>
          </a:prstGeom>
          <a:noFill/>
          <a:ln w="38100" algn="ctr">
            <a:solidFill>
              <a:srgbClr val="0046AD"/>
            </a:solidFill>
            <a:round/>
            <a:headEnd/>
            <a:tailEnd type="arrow" w="med" len="med"/>
          </a:ln>
          <a:extLst>
            <a:ext uri="{909E8E84-426E-40DD-AFC4-6F175D3DCCD1}">
              <a14:hiddenFill xmlns:a14="http://schemas.microsoft.com/office/drawing/2010/main">
                <a:noFill/>
              </a14:hiddenFill>
            </a:ext>
          </a:extLst>
        </p:spPr>
      </p:cxnSp>
      <p:sp>
        <p:nvSpPr>
          <p:cNvPr id="24586" name="TextBox 21">
            <a:extLst>
              <a:ext uri="{FF2B5EF4-FFF2-40B4-BE49-F238E27FC236}">
                <a16:creationId xmlns:a16="http://schemas.microsoft.com/office/drawing/2014/main" id="{6C9BDCE5-7CDD-49DC-A009-118EC2B3B791}"/>
              </a:ext>
            </a:extLst>
          </p:cNvPr>
          <p:cNvSpPr txBox="1">
            <a:spLocks noChangeArrowheads="1"/>
          </p:cNvSpPr>
          <p:nvPr/>
        </p:nvSpPr>
        <p:spPr bwMode="auto">
          <a:xfrm>
            <a:off x="5638800" y="5486400"/>
            <a:ext cx="41068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SzPct val="75000"/>
              <a:buFont typeface="Symbol" panose="05050102010706020507" pitchFamily="18" charset="2"/>
              <a:buNone/>
            </a:pPr>
            <a:r>
              <a:rPr lang="en-US" altLang="en-US" sz="2800" b="1">
                <a:solidFill>
                  <a:srgbClr val="0000FF"/>
                </a:solidFill>
              </a:rPr>
              <a:t>MUTUAL PROSPERITY</a:t>
            </a:r>
          </a:p>
          <a:p>
            <a:pPr algn="ctr">
              <a:lnSpc>
                <a:spcPct val="90000"/>
              </a:lnSpc>
              <a:spcBef>
                <a:spcPct val="20000"/>
              </a:spcBef>
              <a:buSzPct val="75000"/>
            </a:pPr>
            <a:r>
              <a:rPr lang="en-US" altLang="en-US" sz="2800" b="1" i="1">
                <a:solidFill>
                  <a:srgbClr val="0000FF"/>
                </a:solidFill>
              </a:rPr>
              <a:t>(</a:t>
            </a:r>
            <a:r>
              <a:rPr lang="en-US" altLang="en-US" sz="3600" b="1">
                <a:solidFill>
                  <a:srgbClr val="0000FF"/>
                </a:solidFill>
                <a:latin typeface="Kruti Dev 042" pitchFamily="2" charset="0"/>
              </a:rPr>
              <a:t>mHk; le`f)</a:t>
            </a:r>
            <a:r>
              <a:rPr lang="en-US" altLang="en-US" sz="2800" b="1" i="1">
                <a:solidFill>
                  <a:srgbClr val="0000FF"/>
                </a:solidFill>
              </a:rPr>
              <a:t>)</a:t>
            </a:r>
          </a:p>
        </p:txBody>
      </p:sp>
      <p:sp>
        <p:nvSpPr>
          <p:cNvPr id="28" name="Oval 27">
            <a:extLst>
              <a:ext uri="{FF2B5EF4-FFF2-40B4-BE49-F238E27FC236}">
                <a16:creationId xmlns:a16="http://schemas.microsoft.com/office/drawing/2014/main" id="{F0459289-970B-470C-B4AC-3C65F7E243F0}"/>
              </a:ext>
            </a:extLst>
          </p:cNvPr>
          <p:cNvSpPr/>
          <p:nvPr/>
        </p:nvSpPr>
        <p:spPr bwMode="auto">
          <a:xfrm>
            <a:off x="5410200" y="2840038"/>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3</a:t>
            </a:r>
          </a:p>
        </p:txBody>
      </p:sp>
      <p:sp>
        <p:nvSpPr>
          <p:cNvPr id="29" name="Oval 28">
            <a:extLst>
              <a:ext uri="{FF2B5EF4-FFF2-40B4-BE49-F238E27FC236}">
                <a16:creationId xmlns:a16="http://schemas.microsoft.com/office/drawing/2014/main" id="{D2C3758F-A74B-4C86-9701-C0036054435C}"/>
              </a:ext>
            </a:extLst>
          </p:cNvPr>
          <p:cNvSpPr/>
          <p:nvPr/>
        </p:nvSpPr>
        <p:spPr bwMode="auto">
          <a:xfrm>
            <a:off x="2209800" y="28194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2</a:t>
            </a:r>
          </a:p>
        </p:txBody>
      </p:sp>
      <p:sp>
        <p:nvSpPr>
          <p:cNvPr id="30" name="Oval 5">
            <a:extLst>
              <a:ext uri="{FF2B5EF4-FFF2-40B4-BE49-F238E27FC236}">
                <a16:creationId xmlns:a16="http://schemas.microsoft.com/office/drawing/2014/main" id="{6C4A5D13-628D-4205-8AE3-981DDADC9C33}"/>
              </a:ext>
            </a:extLst>
          </p:cNvPr>
          <p:cNvSpPr/>
          <p:nvPr/>
        </p:nvSpPr>
        <p:spPr bwMode="auto">
          <a:xfrm>
            <a:off x="3257550" y="9144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1</a:t>
            </a:r>
          </a:p>
        </p:txBody>
      </p:sp>
      <p:sp>
        <p:nvSpPr>
          <p:cNvPr id="37902" name="TextBox 26">
            <a:extLst>
              <a:ext uri="{FF2B5EF4-FFF2-40B4-BE49-F238E27FC236}">
                <a16:creationId xmlns:a16="http://schemas.microsoft.com/office/drawing/2014/main" id="{5FE13314-8194-4F65-BDD4-8D30960904B5}"/>
              </a:ext>
            </a:extLst>
          </p:cNvPr>
          <p:cNvSpPr txBox="1">
            <a:spLocks noChangeArrowheads="1"/>
          </p:cNvSpPr>
          <p:nvPr/>
        </p:nvSpPr>
        <p:spPr bwMode="auto">
          <a:xfrm>
            <a:off x="8305800" y="3876675"/>
            <a:ext cx="2362200" cy="923925"/>
          </a:xfrm>
          <a:prstGeom prst="rect">
            <a:avLst/>
          </a:prstGeom>
          <a:solidFill>
            <a:srgbClr val="4B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FFFF"/>
                </a:solidFill>
              </a:rPr>
              <a:t>For human beings:</a:t>
            </a:r>
          </a:p>
          <a:p>
            <a:pPr eaLnBrk="1" hangingPunct="1"/>
            <a:r>
              <a:rPr lang="en-US" altLang="en-US" b="1">
                <a:solidFill>
                  <a:srgbClr val="FFFFFF"/>
                </a:solidFill>
              </a:rPr>
              <a:t>necessary but not adequate</a:t>
            </a:r>
            <a:endParaRPr lang="en-GB" altLang="en-US" b="1">
              <a:solidFill>
                <a:srgbClr val="FFFFFF"/>
              </a:solidFill>
            </a:endParaRPr>
          </a:p>
        </p:txBody>
      </p:sp>
      <p:sp>
        <p:nvSpPr>
          <p:cNvPr id="37903" name="TextBox 27">
            <a:extLst>
              <a:ext uri="{FF2B5EF4-FFF2-40B4-BE49-F238E27FC236}">
                <a16:creationId xmlns:a16="http://schemas.microsoft.com/office/drawing/2014/main" id="{79E16227-BA8F-4F29-96CE-B27659F5A618}"/>
              </a:ext>
            </a:extLst>
          </p:cNvPr>
          <p:cNvSpPr txBox="1">
            <a:spLocks noChangeArrowheads="1"/>
          </p:cNvSpPr>
          <p:nvPr/>
        </p:nvSpPr>
        <p:spPr bwMode="auto">
          <a:xfrm>
            <a:off x="8304213" y="2886075"/>
            <a:ext cx="2363787" cy="923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FFFF"/>
                </a:solidFill>
              </a:rPr>
              <a:t>For animals: necessary &amp; largely adequate</a:t>
            </a:r>
            <a:endParaRPr lang="en-GB" altLang="en-US" b="1">
              <a:solidFill>
                <a:srgbClr val="FFFFFF"/>
              </a:solidFill>
            </a:endParaRPr>
          </a:p>
        </p:txBody>
      </p:sp>
      <p:sp>
        <p:nvSpPr>
          <p:cNvPr id="37904" name="Title 15">
            <a:extLst>
              <a:ext uri="{FF2B5EF4-FFF2-40B4-BE49-F238E27FC236}">
                <a16:creationId xmlns:a16="http://schemas.microsoft.com/office/drawing/2014/main" id="{EBD98350-B94B-4EA1-84AD-30C3DE8C7F2E}"/>
              </a:ext>
            </a:extLst>
          </p:cNvPr>
          <p:cNvSpPr>
            <a:spLocks noGrp="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Priority: Right Understanding, Relationship &amp; Physical Facility</a:t>
            </a:r>
            <a:r>
              <a:rPr lang="hi-IN" altLang="en-US"/>
              <a:t>	</a:t>
            </a:r>
            <a:r>
              <a:rPr lang="en-IN" altLang="en-US"/>
              <a:t>	Desired State</a:t>
            </a:r>
            <a:endParaRPr lang="en-GB" altLang="en-US"/>
          </a:p>
        </p:txBody>
      </p:sp>
      <p:sp>
        <p:nvSpPr>
          <p:cNvPr id="37905" name="Text Placeholder 1">
            <a:extLst>
              <a:ext uri="{FF2B5EF4-FFF2-40B4-BE49-F238E27FC236}">
                <a16:creationId xmlns:a16="http://schemas.microsoft.com/office/drawing/2014/main" id="{1B248E0B-9092-4EAE-96CC-FE18EE39FB56}"/>
              </a:ext>
            </a:extLst>
          </p:cNvPr>
          <p:cNvSpPr>
            <a:spLocks noGrp="1" noChangeArrowheads="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tLang="en-US"/>
          </a:p>
        </p:txBody>
      </p:sp>
      <p:sp>
        <p:nvSpPr>
          <p:cNvPr id="37906" name="TextBox 18">
            <a:extLst>
              <a:ext uri="{FF2B5EF4-FFF2-40B4-BE49-F238E27FC236}">
                <a16:creationId xmlns:a16="http://schemas.microsoft.com/office/drawing/2014/main" id="{FDC32E9B-A204-4E2D-841D-BB9F90EBED4D}"/>
              </a:ext>
            </a:extLst>
          </p:cNvPr>
          <p:cNvSpPr txBox="1">
            <a:spLocks noChangeArrowheads="1"/>
          </p:cNvSpPr>
          <p:nvPr/>
        </p:nvSpPr>
        <p:spPr bwMode="auto">
          <a:xfrm>
            <a:off x="1752600" y="3352800"/>
            <a:ext cx="99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srgbClr val="000000"/>
                </a:solidFill>
              </a:rPr>
              <a:t>Feeling</a:t>
            </a:r>
          </a:p>
          <a:p>
            <a:pPr eaLnBrk="1" hangingPunct="1"/>
            <a:r>
              <a:rPr lang="en-US" altLang="en-US" sz="1200">
                <a:solidFill>
                  <a:srgbClr val="000000"/>
                </a:solidFill>
              </a:rPr>
              <a:t>- Trust</a:t>
            </a:r>
          </a:p>
          <a:p>
            <a:pPr eaLnBrk="1" hangingPunct="1"/>
            <a:r>
              <a:rPr lang="en-US" altLang="en-US" sz="1200">
                <a:solidFill>
                  <a:srgbClr val="000000"/>
                </a:solidFill>
              </a:rPr>
              <a:t>- Respect</a:t>
            </a:r>
          </a:p>
          <a:p>
            <a:pPr eaLnBrk="1" hangingPunct="1"/>
            <a:r>
              <a:rPr lang="en-US" altLang="en-US" sz="1200">
                <a:solidFill>
                  <a:srgbClr val="000000"/>
                </a:solidFill>
              </a:rPr>
              <a:t>- …</a:t>
            </a:r>
          </a:p>
        </p:txBody>
      </p:sp>
    </p:spTree>
    <p:extLst>
      <p:ext uri="{BB962C8B-B14F-4D97-AF65-F5344CB8AC3E}">
        <p14:creationId xmlns:p14="http://schemas.microsoft.com/office/powerpoint/2010/main" val="616841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FA623-E1A2-4D81-8D54-19D756B3A1CB}"/>
              </a:ext>
            </a:extLst>
          </p:cNvPr>
          <p:cNvSpPr>
            <a:spLocks noGrp="1"/>
          </p:cNvSpPr>
          <p:nvPr>
            <p:ph type="title"/>
          </p:nvPr>
        </p:nvSpPr>
        <p:spPr/>
        <p:txBody>
          <a:bodyPr/>
          <a:lstStyle/>
          <a:p>
            <a:endParaRPr lang="en-IN"/>
          </a:p>
        </p:txBody>
      </p:sp>
      <p:graphicFrame>
        <p:nvGraphicFramePr>
          <p:cNvPr id="5" name="Table 4">
            <a:extLst>
              <a:ext uri="{FF2B5EF4-FFF2-40B4-BE49-F238E27FC236}">
                <a16:creationId xmlns:a16="http://schemas.microsoft.com/office/drawing/2014/main" id="{6F7CCC0E-DB96-42A1-829B-1A9BCBC0B50D}"/>
              </a:ext>
            </a:extLst>
          </p:cNvPr>
          <p:cNvGraphicFramePr>
            <a:graphicFrameLocks noGrp="1"/>
          </p:cNvGraphicFramePr>
          <p:nvPr>
            <p:extLst>
              <p:ext uri="{D42A27DB-BD31-4B8C-83A1-F6EECF244321}">
                <p14:modId xmlns:p14="http://schemas.microsoft.com/office/powerpoint/2010/main" val="1574112833"/>
              </p:ext>
            </p:extLst>
          </p:nvPr>
        </p:nvGraphicFramePr>
        <p:xfrm>
          <a:off x="0" y="533400"/>
          <a:ext cx="12192000" cy="6462998"/>
        </p:xfrm>
        <a:graphic>
          <a:graphicData uri="http://schemas.openxmlformats.org/drawingml/2006/table">
            <a:tbl>
              <a:tblPr firstRow="1" firstCol="1" bandRow="1">
                <a:tableStyleId>{5C22544A-7EE6-4342-B048-85BDC9FD1C3A}</a:tableStyleId>
              </a:tblPr>
              <a:tblGrid>
                <a:gridCol w="2895600">
                  <a:extLst>
                    <a:ext uri="{9D8B030D-6E8A-4147-A177-3AD203B41FA5}">
                      <a16:colId xmlns:a16="http://schemas.microsoft.com/office/drawing/2014/main" val="922459666"/>
                    </a:ext>
                  </a:extLst>
                </a:gridCol>
                <a:gridCol w="9296400">
                  <a:extLst>
                    <a:ext uri="{9D8B030D-6E8A-4147-A177-3AD203B41FA5}">
                      <a16:colId xmlns:a16="http://schemas.microsoft.com/office/drawing/2014/main" val="1047328952"/>
                    </a:ext>
                  </a:extLst>
                </a:gridCol>
              </a:tblGrid>
              <a:tr h="3014950">
                <a:tc>
                  <a:txBody>
                    <a:bodyPr/>
                    <a:lstStyle/>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11.30 am- 12.30 am</a:t>
                      </a:r>
                      <a:endParaRPr lang="en-IN" sz="2200" b="0" kern="100" dirty="0">
                        <a:solidFill>
                          <a:schemeClr val="tx1"/>
                        </a:solidFill>
                        <a:effectLst/>
                        <a:latin typeface="Arial" panose="020B0604020202020204" pitchFamily="34" charset="0"/>
                        <a:cs typeface="Arial" panose="020B0604020202020204" pitchFamily="34" charset="0"/>
                      </a:endParaRPr>
                    </a:p>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Followed by discussion/question and answers</a:t>
                      </a:r>
                      <a:endParaRPr lang="en-IN" sz="2200" b="0" kern="100" dirty="0">
                        <a:solidFill>
                          <a:schemeClr val="tx1"/>
                        </a:solidFill>
                        <a:effectLst/>
                        <a:latin typeface="Arial" panose="020B0604020202020204" pitchFamily="34" charset="0"/>
                        <a:ea typeface="Aptos"/>
                        <a:cs typeface="Arial" panose="020B0604020202020204" pitchFamily="34" charset="0"/>
                      </a:endParaRPr>
                    </a:p>
                  </a:txBody>
                  <a:tcPr marL="68580" marR="68580" marT="0" marB="0">
                    <a:solidFill>
                      <a:schemeClr val="accent4">
                        <a:lumMod val="20000"/>
                        <a:lumOff val="80000"/>
                      </a:schemeClr>
                    </a:solidFill>
                  </a:tcPr>
                </a:tc>
                <a:tc>
                  <a:txBody>
                    <a:bodyPr/>
                    <a:lstStyle/>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Guest Lecture (For Faculty and PGDM ABM Students):</a:t>
                      </a:r>
                      <a:endParaRPr lang="en-IN" sz="2200" b="0" kern="100" dirty="0">
                        <a:solidFill>
                          <a:schemeClr val="tx1"/>
                        </a:solidFill>
                        <a:effectLst/>
                        <a:latin typeface="Arial" panose="020B0604020202020204" pitchFamily="34" charset="0"/>
                        <a:cs typeface="Arial" panose="020B0604020202020204" pitchFamily="34" charset="0"/>
                      </a:endParaRPr>
                    </a:p>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Building a meaningful life with Universal Human Values: Why it matters for Students and Educators? </a:t>
                      </a:r>
                      <a:endParaRPr lang="en-IN" sz="2200" b="0" kern="100" dirty="0">
                        <a:solidFill>
                          <a:schemeClr val="tx1"/>
                        </a:solidFill>
                        <a:effectLst/>
                        <a:latin typeface="Arial" panose="020B0604020202020204" pitchFamily="34" charset="0"/>
                        <a:cs typeface="Arial" panose="020B0604020202020204" pitchFamily="34" charset="0"/>
                      </a:endParaRPr>
                    </a:p>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by Sh. Rajul Asthana, Founder Trustee, UHV Foundation and Vice Chairman, National Committee for UHV (AICTE)</a:t>
                      </a:r>
                    </a:p>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and Dr. Sharmila Asthana, Author of “A Foundation Course in Holistic Human Health”</a:t>
                      </a:r>
                      <a:endParaRPr lang="en-IN" sz="2200" b="0" kern="100" dirty="0">
                        <a:solidFill>
                          <a:schemeClr val="tx1"/>
                        </a:solidFill>
                        <a:effectLst/>
                        <a:latin typeface="Arial" panose="020B0604020202020204" pitchFamily="34" charset="0"/>
                        <a:cs typeface="Arial" panose="020B0604020202020204" pitchFamily="34" charset="0"/>
                      </a:endParaRPr>
                    </a:p>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Venue: Conference Hall, ICAR-NAARM</a:t>
                      </a:r>
                      <a:endParaRPr lang="en-IN" sz="2200" b="0" kern="100" dirty="0">
                        <a:solidFill>
                          <a:schemeClr val="tx1"/>
                        </a:solidFill>
                        <a:effectLst/>
                        <a:latin typeface="Arial" panose="020B0604020202020204" pitchFamily="34" charset="0"/>
                        <a:ea typeface="Aptos"/>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992753123"/>
                  </a:ext>
                </a:extLst>
              </a:tr>
              <a:tr h="384044">
                <a:tc>
                  <a:txBody>
                    <a:bodyPr/>
                    <a:lstStyle/>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1-2 pm</a:t>
                      </a:r>
                      <a:endParaRPr lang="en-IN" sz="2200" b="0" kern="100" dirty="0">
                        <a:solidFill>
                          <a:schemeClr val="tx1"/>
                        </a:solidFill>
                        <a:effectLst/>
                        <a:latin typeface="Arial" panose="020B0604020202020204" pitchFamily="34" charset="0"/>
                        <a:ea typeface="Aptos"/>
                        <a:cs typeface="Arial" panose="020B0604020202020204" pitchFamily="34" charset="0"/>
                      </a:endParaRPr>
                    </a:p>
                  </a:txBody>
                  <a:tcPr marL="68580" marR="68580" marT="0" marB="0">
                    <a:solidFill>
                      <a:schemeClr val="bg1"/>
                    </a:solidFill>
                  </a:tcPr>
                </a:tc>
                <a:tc>
                  <a:txBody>
                    <a:bodyPr/>
                    <a:lstStyle/>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Lunch</a:t>
                      </a:r>
                      <a:endParaRPr lang="en-IN" sz="2200" b="0" kern="100" dirty="0">
                        <a:solidFill>
                          <a:schemeClr val="tx1"/>
                        </a:solidFill>
                        <a:effectLst/>
                        <a:latin typeface="Arial" panose="020B0604020202020204" pitchFamily="34" charset="0"/>
                        <a:ea typeface="Aptos"/>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516642659"/>
                  </a:ext>
                </a:extLst>
              </a:tr>
              <a:tr h="2620807">
                <a:tc>
                  <a:txBody>
                    <a:bodyPr/>
                    <a:lstStyle/>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2pm to 4 pm</a:t>
                      </a:r>
                      <a:endParaRPr lang="en-IN" sz="2200" b="0" kern="100" dirty="0">
                        <a:solidFill>
                          <a:schemeClr val="tx1"/>
                        </a:solidFill>
                        <a:effectLst/>
                        <a:latin typeface="Arial" panose="020B0604020202020204" pitchFamily="34" charset="0"/>
                        <a:ea typeface="Aptos"/>
                        <a:cs typeface="Arial" panose="020B0604020202020204" pitchFamily="34" charset="0"/>
                      </a:endParaRPr>
                    </a:p>
                  </a:txBody>
                  <a:tcPr marL="68580" marR="68580" marT="0" marB="0">
                    <a:solidFill>
                      <a:schemeClr val="accent4">
                        <a:lumMod val="20000"/>
                        <a:lumOff val="80000"/>
                      </a:schemeClr>
                    </a:solidFill>
                  </a:tcPr>
                </a:tc>
                <a:tc>
                  <a:txBody>
                    <a:bodyPr/>
                    <a:lstStyle/>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Towards Effective UHV Teaching at ICAR-NAARM: An Interaction meet between Dr. Rajul Asthana along with Dr. Sharmila Asthana and their team with the UHV faculty at ICAR-NAARM (Dr. K.N. Yamini, Dr. Dipesh Debnath, Dr. </a:t>
                      </a:r>
                      <a:r>
                        <a:rPr lang="en-US" sz="2200" b="0" kern="100" dirty="0" err="1">
                          <a:solidFill>
                            <a:schemeClr val="tx1"/>
                          </a:solidFill>
                          <a:effectLst/>
                          <a:latin typeface="Arial" panose="020B0604020202020204" pitchFamily="34" charset="0"/>
                          <a:cs typeface="Arial" panose="020B0604020202020204" pitchFamily="34" charset="0"/>
                        </a:rPr>
                        <a:t>Mahantesh</a:t>
                      </a:r>
                      <a:r>
                        <a:rPr lang="en-US" sz="2200" b="0" kern="100" dirty="0">
                          <a:solidFill>
                            <a:schemeClr val="tx1"/>
                          </a:solidFill>
                          <a:effectLst/>
                          <a:latin typeface="Arial" panose="020B0604020202020204" pitchFamily="34" charset="0"/>
                          <a:cs typeface="Arial" panose="020B0604020202020204" pitchFamily="34" charset="0"/>
                        </a:rPr>
                        <a:t> </a:t>
                      </a:r>
                      <a:r>
                        <a:rPr lang="en-US" sz="2200" b="0" kern="100" dirty="0" err="1">
                          <a:solidFill>
                            <a:schemeClr val="tx1"/>
                          </a:solidFill>
                          <a:effectLst/>
                          <a:latin typeface="Arial" panose="020B0604020202020204" pitchFamily="34" charset="0"/>
                          <a:cs typeface="Arial" panose="020B0604020202020204" pitchFamily="34" charset="0"/>
                        </a:rPr>
                        <a:t>Shirur</a:t>
                      </a:r>
                      <a:r>
                        <a:rPr lang="en-US" sz="2200" b="0" kern="100" dirty="0">
                          <a:solidFill>
                            <a:schemeClr val="tx1"/>
                          </a:solidFill>
                          <a:effectLst/>
                          <a:latin typeface="Arial" panose="020B0604020202020204" pitchFamily="34" charset="0"/>
                          <a:cs typeface="Arial" panose="020B0604020202020204" pitchFamily="34" charset="0"/>
                        </a:rPr>
                        <a:t> and Dr. T. </a:t>
                      </a:r>
                      <a:r>
                        <a:rPr lang="en-US" sz="2200" b="0" kern="100" dirty="0" err="1">
                          <a:solidFill>
                            <a:schemeClr val="tx1"/>
                          </a:solidFill>
                          <a:effectLst/>
                          <a:latin typeface="Arial" panose="020B0604020202020204" pitchFamily="34" charset="0"/>
                          <a:cs typeface="Arial" panose="020B0604020202020204" pitchFamily="34" charset="0"/>
                        </a:rPr>
                        <a:t>Himabindu</a:t>
                      </a:r>
                      <a:r>
                        <a:rPr lang="en-US" sz="2200" b="0" kern="100" dirty="0">
                          <a:solidFill>
                            <a:schemeClr val="tx1"/>
                          </a:solidFill>
                          <a:effectLst/>
                          <a:latin typeface="Arial" panose="020B0604020202020204" pitchFamily="34" charset="0"/>
                          <a:cs typeface="Arial" panose="020B0604020202020204" pitchFamily="34" charset="0"/>
                        </a:rPr>
                        <a:t>)</a:t>
                      </a:r>
                      <a:endParaRPr lang="en-IN" sz="2200" b="0" kern="100" dirty="0">
                        <a:solidFill>
                          <a:schemeClr val="tx1"/>
                        </a:solidFill>
                        <a:effectLst/>
                        <a:latin typeface="Arial" panose="020B0604020202020204" pitchFamily="34" charset="0"/>
                        <a:cs typeface="Arial" panose="020B0604020202020204" pitchFamily="34" charset="0"/>
                      </a:endParaRPr>
                    </a:p>
                    <a:p>
                      <a:pPr algn="l">
                        <a:lnSpc>
                          <a:spcPct val="115000"/>
                        </a:lnSpc>
                        <a:spcAft>
                          <a:spcPts val="800"/>
                        </a:spcAft>
                      </a:pPr>
                      <a:r>
                        <a:rPr lang="en-US" sz="2200" b="0" kern="100" dirty="0">
                          <a:solidFill>
                            <a:schemeClr val="tx1"/>
                          </a:solidFill>
                          <a:effectLst/>
                          <a:latin typeface="Arial" panose="020B0604020202020204" pitchFamily="34" charset="0"/>
                          <a:cs typeface="Arial" panose="020B0604020202020204" pitchFamily="34" charset="0"/>
                        </a:rPr>
                        <a:t>Venue: Board Room, ICAR-NAARM</a:t>
                      </a:r>
                      <a:endParaRPr lang="en-IN" sz="2200" b="0" kern="100" dirty="0">
                        <a:solidFill>
                          <a:schemeClr val="tx1"/>
                        </a:solidFill>
                        <a:effectLst/>
                        <a:latin typeface="Arial" panose="020B0604020202020204" pitchFamily="34" charset="0"/>
                        <a:ea typeface="Aptos"/>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63926117"/>
                  </a:ext>
                </a:extLst>
              </a:tr>
            </a:tbl>
          </a:graphicData>
        </a:graphic>
      </p:graphicFrame>
    </p:spTree>
    <p:extLst>
      <p:ext uri="{BB962C8B-B14F-4D97-AF65-F5344CB8AC3E}">
        <p14:creationId xmlns:p14="http://schemas.microsoft.com/office/powerpoint/2010/main" val="3184069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8">
            <a:extLst>
              <a:ext uri="{FF2B5EF4-FFF2-40B4-BE49-F238E27FC236}">
                <a16:creationId xmlns:a16="http://schemas.microsoft.com/office/drawing/2014/main" id="{E1F7098F-21BB-4710-A5EF-496E2533822F}"/>
              </a:ext>
            </a:extLst>
          </p:cNvPr>
          <p:cNvSpPr>
            <a:spLocks noGrp="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Priority: Physical Facility</a:t>
            </a:r>
            <a:endParaRPr lang="en-GB" altLang="en-US"/>
          </a:p>
        </p:txBody>
      </p:sp>
      <p:sp>
        <p:nvSpPr>
          <p:cNvPr id="38915" name="Text Placeholder 1">
            <a:extLst>
              <a:ext uri="{FF2B5EF4-FFF2-40B4-BE49-F238E27FC236}">
                <a16:creationId xmlns:a16="http://schemas.microsoft.com/office/drawing/2014/main" id="{D2EC5F9F-EEE4-4DD0-B4F7-CDF25DD7A309}"/>
              </a:ext>
            </a:extLst>
          </p:cNvPr>
          <p:cNvSpPr>
            <a:spLocks noGrp="1" noChangeArrowheads="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tLang="en-US"/>
          </a:p>
        </p:txBody>
      </p:sp>
      <p:sp>
        <p:nvSpPr>
          <p:cNvPr id="20" name="Oval 19">
            <a:extLst>
              <a:ext uri="{FF2B5EF4-FFF2-40B4-BE49-F238E27FC236}">
                <a16:creationId xmlns:a16="http://schemas.microsoft.com/office/drawing/2014/main" id="{FDB45901-86FC-411C-9FBA-B81FAEF46206}"/>
              </a:ext>
            </a:extLst>
          </p:cNvPr>
          <p:cNvSpPr/>
          <p:nvPr/>
        </p:nvSpPr>
        <p:spPr bwMode="auto">
          <a:xfrm>
            <a:off x="5048250" y="2819400"/>
            <a:ext cx="3733800" cy="2362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23" name="Rectangle 22">
            <a:extLst>
              <a:ext uri="{FF2B5EF4-FFF2-40B4-BE49-F238E27FC236}">
                <a16:creationId xmlns:a16="http://schemas.microsoft.com/office/drawing/2014/main" id="{B8719930-3FDD-4505-BD80-E85AAA7F38F9}"/>
              </a:ext>
            </a:extLst>
          </p:cNvPr>
          <p:cNvSpPr/>
          <p:nvPr/>
        </p:nvSpPr>
        <p:spPr bwMode="auto">
          <a:xfrm>
            <a:off x="2590800" y="3219450"/>
            <a:ext cx="2209800" cy="1676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defRPr/>
            </a:pPr>
            <a:r>
              <a:rPr lang="en-US" sz="2400" b="1" dirty="0">
                <a:solidFill>
                  <a:prstClr val="black">
                    <a:lumMod val="85000"/>
                    <a:lumOff val="15000"/>
                  </a:prstClr>
                </a:solidFill>
                <a:cs typeface="Arial" charset="0"/>
              </a:rPr>
              <a:t>RELATIONSHIP  (</a:t>
            </a:r>
            <a:r>
              <a:rPr lang="en-US" sz="3000" b="1" dirty="0">
                <a:solidFill>
                  <a:prstClr val="black">
                    <a:lumMod val="85000"/>
                    <a:lumOff val="15000"/>
                  </a:prstClr>
                </a:solidFill>
                <a:latin typeface="Kruti Dev 042" pitchFamily="2" charset="0"/>
              </a:rPr>
              <a:t>laca/k</a:t>
            </a:r>
            <a:r>
              <a:rPr lang="en-US" sz="2400" b="1" dirty="0">
                <a:solidFill>
                  <a:prstClr val="black">
                    <a:lumMod val="85000"/>
                    <a:lumOff val="15000"/>
                  </a:prstClr>
                </a:solidFill>
                <a:cs typeface="Arial" charset="0"/>
              </a:rPr>
              <a:t>)</a:t>
            </a:r>
            <a:endParaRPr lang="en-US" sz="2400" b="1" i="1" dirty="0">
              <a:solidFill>
                <a:prstClr val="black">
                  <a:lumMod val="85000"/>
                  <a:lumOff val="15000"/>
                </a:prstClr>
              </a:solidFill>
              <a:cs typeface="Arial" charset="0"/>
            </a:endParaRPr>
          </a:p>
          <a:p>
            <a:pPr algn="ctr">
              <a:lnSpc>
                <a:spcPct val="90000"/>
              </a:lnSpc>
              <a:spcBef>
                <a:spcPct val="20000"/>
              </a:spcBef>
              <a:buSzPct val="75000"/>
              <a:buFont typeface="Symbol" pitchFamily="18" charset="2"/>
              <a:buNone/>
              <a:defRPr/>
            </a:pPr>
            <a:r>
              <a:rPr lang="en-US" sz="2400" b="1" dirty="0">
                <a:solidFill>
                  <a:prstClr val="black">
                    <a:lumMod val="85000"/>
                    <a:lumOff val="15000"/>
                  </a:prstClr>
                </a:solidFill>
                <a:cs typeface="Arial" charset="0"/>
              </a:rPr>
              <a:t>with human being</a:t>
            </a:r>
            <a:endParaRPr lang="en-US" sz="2400" b="1" i="1" dirty="0">
              <a:solidFill>
                <a:prstClr val="black">
                  <a:lumMod val="85000"/>
                  <a:lumOff val="15000"/>
                </a:prstClr>
              </a:solidFill>
              <a:cs typeface="Arial" charset="0"/>
            </a:endParaRPr>
          </a:p>
        </p:txBody>
      </p:sp>
      <p:sp>
        <p:nvSpPr>
          <p:cNvPr id="24" name="Rectangle 5">
            <a:extLst>
              <a:ext uri="{FF2B5EF4-FFF2-40B4-BE49-F238E27FC236}">
                <a16:creationId xmlns:a16="http://schemas.microsoft.com/office/drawing/2014/main" id="{23C70C8B-9262-4877-99B9-02E37AA84951}"/>
              </a:ext>
            </a:extLst>
          </p:cNvPr>
          <p:cNvSpPr/>
          <p:nvPr/>
        </p:nvSpPr>
        <p:spPr bwMode="auto">
          <a:xfrm>
            <a:off x="5562600" y="3200400"/>
            <a:ext cx="2667000" cy="16764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PHYSICAL FACILITY</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a:t>
            </a:r>
            <a:r>
              <a:rPr lang="en-US" sz="3000" b="1" dirty="0">
                <a:solidFill>
                  <a:srgbClr val="FFFFFF"/>
                </a:solidFill>
                <a:latin typeface="Kruti Dev 042" pitchFamily="2" charset="0"/>
              </a:rPr>
              <a:t>lqfo/kk</a:t>
            </a:r>
            <a:r>
              <a:rPr lang="en-US" sz="2400" b="1" dirty="0">
                <a:solidFill>
                  <a:srgbClr val="FFFFFF"/>
                </a:solidFill>
                <a:cs typeface="Arial" charset="0"/>
              </a:rPr>
              <a:t>)</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rest of nature</a:t>
            </a:r>
          </a:p>
        </p:txBody>
      </p:sp>
      <p:sp>
        <p:nvSpPr>
          <p:cNvPr id="26" name="Rectangle 25">
            <a:extLst>
              <a:ext uri="{FF2B5EF4-FFF2-40B4-BE49-F238E27FC236}">
                <a16:creationId xmlns:a16="http://schemas.microsoft.com/office/drawing/2014/main" id="{C4AC7431-622A-4E71-BBC0-A2C38FB48EF5}"/>
              </a:ext>
            </a:extLst>
          </p:cNvPr>
          <p:cNvSpPr/>
          <p:nvPr/>
        </p:nvSpPr>
        <p:spPr bwMode="auto">
          <a:xfrm>
            <a:off x="3429000" y="1143000"/>
            <a:ext cx="3810000" cy="13716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prstClr val="black">
                    <a:lumMod val="85000"/>
                    <a:lumOff val="15000"/>
                  </a:prstClr>
                </a:solidFill>
                <a:cs typeface="Arial" charset="0"/>
              </a:rPr>
              <a:t>RIGHT UNDERSTANDING</a:t>
            </a:r>
          </a:p>
          <a:p>
            <a:pPr algn="ctr">
              <a:lnSpc>
                <a:spcPct val="90000"/>
              </a:lnSpc>
              <a:spcBef>
                <a:spcPct val="20000"/>
              </a:spcBef>
              <a:buSzPct val="75000"/>
              <a:buFont typeface="Symbol" pitchFamily="18" charset="2"/>
              <a:buNone/>
              <a:defRPr/>
            </a:pPr>
            <a:r>
              <a:rPr lang="en-US" sz="2400" b="1" i="1" dirty="0">
                <a:solidFill>
                  <a:prstClr val="black">
                    <a:lumMod val="85000"/>
                    <a:lumOff val="15000"/>
                  </a:prstClr>
                </a:solidFill>
                <a:cs typeface="Arial" charset="0"/>
              </a:rPr>
              <a:t>(</a:t>
            </a:r>
            <a:r>
              <a:rPr lang="en-US" sz="3000" b="1" dirty="0">
                <a:solidFill>
                  <a:prstClr val="black">
                    <a:lumMod val="85000"/>
                    <a:lumOff val="15000"/>
                  </a:prstClr>
                </a:solidFill>
                <a:latin typeface="Kruti Dev 042" pitchFamily="2" charset="0"/>
              </a:rPr>
              <a:t>le&gt;</a:t>
            </a:r>
            <a:r>
              <a:rPr lang="en-US" sz="2400" b="1" i="1" dirty="0">
                <a:solidFill>
                  <a:prstClr val="black">
                    <a:lumMod val="85000"/>
                    <a:lumOff val="15000"/>
                  </a:prstClr>
                </a:solidFill>
                <a:cs typeface="Arial" charset="0"/>
              </a:rPr>
              <a:t>)</a:t>
            </a:r>
          </a:p>
          <a:p>
            <a:pPr algn="ctr">
              <a:lnSpc>
                <a:spcPct val="90000"/>
              </a:lnSpc>
              <a:spcBef>
                <a:spcPct val="20000"/>
              </a:spcBef>
              <a:buSzPct val="75000"/>
              <a:defRPr/>
            </a:pPr>
            <a:r>
              <a:rPr lang="en-US" sz="2400" b="1" dirty="0">
                <a:solidFill>
                  <a:prstClr val="black">
                    <a:lumMod val="85000"/>
                    <a:lumOff val="15000"/>
                  </a:prstClr>
                </a:solidFill>
                <a:cs typeface="Arial" charset="0"/>
              </a:rPr>
              <a:t>in the self</a:t>
            </a:r>
          </a:p>
        </p:txBody>
      </p:sp>
      <p:cxnSp>
        <p:nvCxnSpPr>
          <p:cNvPr id="27" name="Straight Arrow Connector 15">
            <a:extLst>
              <a:ext uri="{FF2B5EF4-FFF2-40B4-BE49-F238E27FC236}">
                <a16:creationId xmlns:a16="http://schemas.microsoft.com/office/drawing/2014/main" id="{5DFF6C29-CD1C-4096-BFB3-1A5E41BBFDE4}"/>
              </a:ext>
            </a:extLst>
          </p:cNvPr>
          <p:cNvCxnSpPr>
            <a:cxnSpLocks noChangeShapeType="1"/>
            <a:stCxn id="26" idx="2"/>
            <a:endCxn id="23" idx="0"/>
          </p:cNvCxnSpPr>
          <p:nvPr/>
        </p:nvCxnSpPr>
        <p:spPr bwMode="auto">
          <a:xfrm rot="5400000">
            <a:off x="4162425" y="2047875"/>
            <a:ext cx="704850" cy="1638300"/>
          </a:xfrm>
          <a:prstGeom prst="straightConnector1">
            <a:avLst/>
          </a:prstGeom>
          <a:noFill/>
          <a:ln w="38100" algn="ctr">
            <a:solidFill>
              <a:schemeClr val="tx1">
                <a:lumMod val="65000"/>
                <a:lumOff val="35000"/>
              </a:schemeClr>
            </a:solidFill>
            <a:round/>
            <a:headEnd/>
            <a:tailEnd type="arrow" w="med" len="med"/>
          </a:ln>
        </p:spPr>
      </p:cxnSp>
      <p:cxnSp>
        <p:nvCxnSpPr>
          <p:cNvPr id="31" name="Straight Arrow Connector 30">
            <a:extLst>
              <a:ext uri="{FF2B5EF4-FFF2-40B4-BE49-F238E27FC236}">
                <a16:creationId xmlns:a16="http://schemas.microsoft.com/office/drawing/2014/main" id="{4E863889-0709-4DF4-995B-B0D2C7EB3B4D}"/>
              </a:ext>
            </a:extLst>
          </p:cNvPr>
          <p:cNvCxnSpPr>
            <a:stCxn id="26" idx="2"/>
            <a:endCxn id="24" idx="0"/>
          </p:cNvCxnSpPr>
          <p:nvPr/>
        </p:nvCxnSpPr>
        <p:spPr bwMode="auto">
          <a:xfrm rot="16200000" flipH="1">
            <a:off x="5772150" y="2076450"/>
            <a:ext cx="685800" cy="15621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B3055FF0-35EA-4322-A174-A646C90B1E4E}"/>
              </a:ext>
            </a:extLst>
          </p:cNvPr>
          <p:cNvSpPr/>
          <p:nvPr/>
        </p:nvSpPr>
        <p:spPr bwMode="auto">
          <a:xfrm>
            <a:off x="5410200" y="32004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1</a:t>
            </a:r>
          </a:p>
        </p:txBody>
      </p:sp>
      <p:sp>
        <p:nvSpPr>
          <p:cNvPr id="33" name="Oval 32">
            <a:extLst>
              <a:ext uri="{FF2B5EF4-FFF2-40B4-BE49-F238E27FC236}">
                <a16:creationId xmlns:a16="http://schemas.microsoft.com/office/drawing/2014/main" id="{42146FD6-57BA-4A8A-B2A4-73500E31F336}"/>
              </a:ext>
            </a:extLst>
          </p:cNvPr>
          <p:cNvSpPr/>
          <p:nvPr/>
        </p:nvSpPr>
        <p:spPr bwMode="auto">
          <a:xfrm>
            <a:off x="2286000" y="3179763"/>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rgbClr val="800080"/>
                </a:solidFill>
              </a:rPr>
              <a:t>?</a:t>
            </a:r>
          </a:p>
        </p:txBody>
      </p:sp>
      <p:sp>
        <p:nvSpPr>
          <p:cNvPr id="34" name="Oval 5">
            <a:extLst>
              <a:ext uri="{FF2B5EF4-FFF2-40B4-BE49-F238E27FC236}">
                <a16:creationId xmlns:a16="http://schemas.microsoft.com/office/drawing/2014/main" id="{56ABF37D-174F-4EF7-A62F-9D65D24A1174}"/>
              </a:ext>
            </a:extLst>
          </p:cNvPr>
          <p:cNvSpPr/>
          <p:nvPr/>
        </p:nvSpPr>
        <p:spPr bwMode="auto">
          <a:xfrm>
            <a:off x="3257550" y="11430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rgbClr val="800080"/>
                </a:solidFill>
              </a:rPr>
              <a:t>?</a:t>
            </a:r>
          </a:p>
        </p:txBody>
      </p:sp>
      <p:cxnSp>
        <p:nvCxnSpPr>
          <p:cNvPr id="35" name="Straight Arrow Connector 34">
            <a:extLst>
              <a:ext uri="{FF2B5EF4-FFF2-40B4-BE49-F238E27FC236}">
                <a16:creationId xmlns:a16="http://schemas.microsoft.com/office/drawing/2014/main" id="{E2A69131-8D5B-4CC1-B242-18ECE8DA2346}"/>
              </a:ext>
            </a:extLst>
          </p:cNvPr>
          <p:cNvCxnSpPr>
            <a:endCxn id="29709" idx="0"/>
          </p:cNvCxnSpPr>
          <p:nvPr/>
        </p:nvCxnSpPr>
        <p:spPr bwMode="auto">
          <a:xfrm rot="5400000">
            <a:off x="2815432" y="5253831"/>
            <a:ext cx="609600" cy="7937"/>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709" name="TextBox 20">
            <a:extLst>
              <a:ext uri="{FF2B5EF4-FFF2-40B4-BE49-F238E27FC236}">
                <a16:creationId xmlns:a16="http://schemas.microsoft.com/office/drawing/2014/main" id="{AF316127-F5A8-45F6-825C-90A3137B21B7}"/>
              </a:ext>
            </a:extLst>
          </p:cNvPr>
          <p:cNvSpPr txBox="1">
            <a:spLocks noChangeArrowheads="1"/>
          </p:cNvSpPr>
          <p:nvPr/>
        </p:nvSpPr>
        <p:spPr bwMode="auto">
          <a:xfrm>
            <a:off x="1570038" y="5562600"/>
            <a:ext cx="3092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SzPct val="75000"/>
              <a:buFont typeface="Symbol" panose="05050102010706020507" pitchFamily="18" charset="2"/>
              <a:buNone/>
            </a:pPr>
            <a:r>
              <a:rPr lang="en-US" altLang="en-US" sz="2000" b="1">
                <a:solidFill>
                  <a:srgbClr val="FF0000"/>
                </a:solidFill>
              </a:rPr>
              <a:t>UNHAPPINESS</a:t>
            </a:r>
          </a:p>
          <a:p>
            <a:pPr algn="ctr">
              <a:lnSpc>
                <a:spcPct val="90000"/>
              </a:lnSpc>
              <a:spcBef>
                <a:spcPct val="20000"/>
              </a:spcBef>
              <a:buSzPct val="75000"/>
              <a:buFont typeface="Symbol" panose="05050102010706020507" pitchFamily="18" charset="2"/>
              <a:buNone/>
            </a:pPr>
            <a:r>
              <a:rPr lang="en-US" altLang="en-US" sz="2000" b="1">
                <a:solidFill>
                  <a:srgbClr val="FF0000"/>
                </a:solidFill>
              </a:rPr>
              <a:t>Making others Unhappy</a:t>
            </a:r>
          </a:p>
        </p:txBody>
      </p:sp>
      <p:cxnSp>
        <p:nvCxnSpPr>
          <p:cNvPr id="37" name="Straight Arrow Connector 19">
            <a:extLst>
              <a:ext uri="{FF2B5EF4-FFF2-40B4-BE49-F238E27FC236}">
                <a16:creationId xmlns:a16="http://schemas.microsoft.com/office/drawing/2014/main" id="{21C0D712-B7CE-4EA1-84B9-3467367BA96D}"/>
              </a:ext>
            </a:extLst>
          </p:cNvPr>
          <p:cNvCxnSpPr>
            <a:cxnSpLocks noChangeShapeType="1"/>
            <a:stCxn id="24" idx="2"/>
            <a:endCxn id="29711" idx="0"/>
          </p:cNvCxnSpPr>
          <p:nvPr/>
        </p:nvCxnSpPr>
        <p:spPr bwMode="auto">
          <a:xfrm rot="16200000" flipH="1">
            <a:off x="6564313" y="5208587"/>
            <a:ext cx="685800" cy="22225"/>
          </a:xfrm>
          <a:prstGeom prst="straightConnector1">
            <a:avLst/>
          </a:prstGeom>
          <a:noFill/>
          <a:ln w="38100" algn="ctr">
            <a:solidFill>
              <a:schemeClr val="tx1">
                <a:lumMod val="65000"/>
                <a:lumOff val="35000"/>
              </a:schemeClr>
            </a:solidFill>
            <a:round/>
            <a:headEnd/>
            <a:tailEnd type="arrow" w="med" len="med"/>
          </a:ln>
        </p:spPr>
      </p:cxnSp>
      <p:sp>
        <p:nvSpPr>
          <p:cNvPr id="29711" name="TextBox 21">
            <a:extLst>
              <a:ext uri="{FF2B5EF4-FFF2-40B4-BE49-F238E27FC236}">
                <a16:creationId xmlns:a16="http://schemas.microsoft.com/office/drawing/2014/main" id="{0C97A47B-40DD-4D76-AC12-5C7120E42DF6}"/>
              </a:ext>
            </a:extLst>
          </p:cNvPr>
          <p:cNvSpPr txBox="1">
            <a:spLocks noChangeArrowheads="1"/>
          </p:cNvSpPr>
          <p:nvPr/>
        </p:nvSpPr>
        <p:spPr bwMode="auto">
          <a:xfrm>
            <a:off x="5807075" y="5562600"/>
            <a:ext cx="22225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SzPct val="75000"/>
              <a:buFont typeface="Symbol" panose="05050102010706020507" pitchFamily="18" charset="2"/>
              <a:buNone/>
            </a:pPr>
            <a:r>
              <a:rPr lang="en-US" altLang="en-US" sz="2000" b="1">
                <a:solidFill>
                  <a:srgbClr val="FF0000"/>
                </a:solidFill>
              </a:rPr>
              <a:t>DEPRIVATION</a:t>
            </a:r>
          </a:p>
          <a:p>
            <a:pPr algn="ctr">
              <a:lnSpc>
                <a:spcPct val="90000"/>
              </a:lnSpc>
              <a:spcBef>
                <a:spcPct val="20000"/>
              </a:spcBef>
              <a:buSzPct val="75000"/>
              <a:buFont typeface="Symbol" panose="05050102010706020507" pitchFamily="18" charset="2"/>
              <a:buNone/>
            </a:pPr>
            <a:r>
              <a:rPr lang="en-US" altLang="en-US" sz="2000" b="1">
                <a:solidFill>
                  <a:srgbClr val="FF0000"/>
                </a:solidFill>
              </a:rPr>
              <a:t>Exploiting and </a:t>
            </a:r>
          </a:p>
          <a:p>
            <a:pPr algn="ctr">
              <a:lnSpc>
                <a:spcPct val="90000"/>
              </a:lnSpc>
              <a:spcBef>
                <a:spcPct val="20000"/>
              </a:spcBef>
              <a:buSzPct val="75000"/>
              <a:buFont typeface="Symbol" panose="05050102010706020507" pitchFamily="18" charset="2"/>
              <a:buNone/>
            </a:pPr>
            <a:r>
              <a:rPr lang="en-US" altLang="en-US" sz="2000" b="1">
                <a:solidFill>
                  <a:srgbClr val="FF0000"/>
                </a:solidFill>
              </a:rPr>
              <a:t>Depriving others</a:t>
            </a:r>
          </a:p>
        </p:txBody>
      </p:sp>
      <p:sp>
        <p:nvSpPr>
          <p:cNvPr id="38929" name="TextBox 26">
            <a:extLst>
              <a:ext uri="{FF2B5EF4-FFF2-40B4-BE49-F238E27FC236}">
                <a16:creationId xmlns:a16="http://schemas.microsoft.com/office/drawing/2014/main" id="{73FF38FD-585C-4B9D-8BA3-70E86FABB9D6}"/>
              </a:ext>
            </a:extLst>
          </p:cNvPr>
          <p:cNvSpPr txBox="1">
            <a:spLocks noChangeArrowheads="1"/>
          </p:cNvSpPr>
          <p:nvPr/>
        </p:nvSpPr>
        <p:spPr bwMode="auto">
          <a:xfrm>
            <a:off x="8305800" y="4105275"/>
            <a:ext cx="2362200" cy="923925"/>
          </a:xfrm>
          <a:prstGeom prst="rect">
            <a:avLst/>
          </a:prstGeom>
          <a:solidFill>
            <a:srgbClr val="4B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FFFF"/>
                </a:solidFill>
              </a:rPr>
              <a:t>For human beings:</a:t>
            </a:r>
          </a:p>
          <a:p>
            <a:pPr eaLnBrk="1" hangingPunct="1"/>
            <a:r>
              <a:rPr lang="en-US" altLang="en-US" b="1">
                <a:solidFill>
                  <a:srgbClr val="FFFFFF"/>
                </a:solidFill>
              </a:rPr>
              <a:t>necessary but not</a:t>
            </a:r>
          </a:p>
          <a:p>
            <a:pPr eaLnBrk="1" hangingPunct="1"/>
            <a:r>
              <a:rPr lang="en-US" altLang="en-US" b="1">
                <a:solidFill>
                  <a:srgbClr val="FFFFFF"/>
                </a:solidFill>
              </a:rPr>
              <a:t>adequate</a:t>
            </a:r>
            <a:endParaRPr lang="en-GB" altLang="en-US" b="1">
              <a:solidFill>
                <a:srgbClr val="FFFFFF"/>
              </a:solidFill>
            </a:endParaRPr>
          </a:p>
        </p:txBody>
      </p:sp>
      <p:sp>
        <p:nvSpPr>
          <p:cNvPr id="38930" name="TextBox 27">
            <a:extLst>
              <a:ext uri="{FF2B5EF4-FFF2-40B4-BE49-F238E27FC236}">
                <a16:creationId xmlns:a16="http://schemas.microsoft.com/office/drawing/2014/main" id="{C8E08EEF-53DE-40B8-8D7C-5B2AF4161CB8}"/>
              </a:ext>
            </a:extLst>
          </p:cNvPr>
          <p:cNvSpPr txBox="1">
            <a:spLocks noChangeArrowheads="1"/>
          </p:cNvSpPr>
          <p:nvPr/>
        </p:nvSpPr>
        <p:spPr bwMode="auto">
          <a:xfrm>
            <a:off x="8304213" y="3114675"/>
            <a:ext cx="2363787" cy="9239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FFFF"/>
                </a:solidFill>
              </a:rPr>
              <a:t>For animals: necessary &amp; largely adequate</a:t>
            </a:r>
            <a:endParaRPr lang="en-GB" altLang="en-US" b="1">
              <a:solidFill>
                <a:srgbClr val="FFFFFF"/>
              </a:solidFill>
            </a:endParaRPr>
          </a:p>
        </p:txBody>
      </p:sp>
    </p:spTree>
    <p:extLst>
      <p:ext uri="{BB962C8B-B14F-4D97-AF65-F5344CB8AC3E}">
        <p14:creationId xmlns:p14="http://schemas.microsoft.com/office/powerpoint/2010/main" val="2052199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A0C94638-BF1C-4E4A-B436-D62A0E7BFB77}"/>
              </a:ext>
            </a:extLst>
          </p:cNvPr>
          <p:cNvSpPr>
            <a:spLocks noGrp="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IN" altLang="en-US" dirty="0"/>
              <a:t>Preparation for Life</a:t>
            </a:r>
            <a:endParaRPr lang="en-US" altLang="en-US" dirty="0"/>
          </a:p>
        </p:txBody>
      </p:sp>
      <p:pic>
        <p:nvPicPr>
          <p:cNvPr id="45059" name="Picture 7">
            <a:extLst>
              <a:ext uri="{FF2B5EF4-FFF2-40B4-BE49-F238E27FC236}">
                <a16:creationId xmlns:a16="http://schemas.microsoft.com/office/drawing/2014/main" id="{EE5FB980-5239-45F8-8D59-13AB1F876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1550" y="457200"/>
            <a:ext cx="47942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BB01707-942D-4884-B4E2-D713CCA3E82B}"/>
              </a:ext>
            </a:extLst>
          </p:cNvPr>
          <p:cNvSpPr>
            <a:spLocks noChangeArrowheads="1"/>
          </p:cNvSpPr>
          <p:nvPr/>
        </p:nvSpPr>
        <p:spPr bwMode="auto">
          <a:xfrm>
            <a:off x="228600" y="606425"/>
            <a:ext cx="63261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Symbol" panose="05050102010706020507" pitchFamily="18" charset="2"/>
              <a:buNone/>
            </a:pPr>
            <a:r>
              <a:rPr lang="en-GB" altLang="en-US" sz="2000" dirty="0">
                <a:solidFill>
                  <a:srgbClr val="000000"/>
                </a:solidFill>
              </a:rPr>
              <a:t>Is it sufficient to prepare for a job (physical facility) or ensure development of all 3? 			     (and be equipped to live with </a:t>
            </a:r>
            <a:r>
              <a:rPr lang="en-GB" altLang="en-US" sz="2000" dirty="0" err="1">
                <a:solidFill>
                  <a:srgbClr val="000000"/>
                </a:solidFill>
              </a:rPr>
              <a:t>fulfillment</a:t>
            </a:r>
            <a:r>
              <a:rPr lang="en-GB" altLang="en-US" sz="2000" dirty="0">
                <a:solidFill>
                  <a:srgbClr val="000000"/>
                </a:solidFill>
              </a:rPr>
              <a:t> 		          in oneself + in the family-society-nature)</a:t>
            </a:r>
          </a:p>
        </p:txBody>
      </p:sp>
      <p:pic>
        <p:nvPicPr>
          <p:cNvPr id="45063" name="Picture 4">
            <a:extLst>
              <a:ext uri="{FF2B5EF4-FFF2-40B4-BE49-F238E27FC236}">
                <a16:creationId xmlns:a16="http://schemas.microsoft.com/office/drawing/2014/main" id="{38B9BA96-5B0C-4FEA-BD46-332B2475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803" t="23537" r="20900" b="12950"/>
          <a:stretch>
            <a:fillRect/>
          </a:stretch>
        </p:blipFill>
        <p:spPr bwMode="auto">
          <a:xfrm>
            <a:off x="11141075" y="5494338"/>
            <a:ext cx="10509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a:extLst>
              <a:ext uri="{FF2B5EF4-FFF2-40B4-BE49-F238E27FC236}">
                <a16:creationId xmlns:a16="http://schemas.microsoft.com/office/drawing/2014/main" id="{FAB516A0-56DD-4EB1-885B-7068D4C28682}"/>
              </a:ext>
            </a:extLst>
          </p:cNvPr>
          <p:cNvSpPr txBox="1">
            <a:spLocks noChangeArrowheads="1"/>
          </p:cNvSpPr>
          <p:nvPr/>
        </p:nvSpPr>
        <p:spPr bwMode="auto">
          <a:xfrm>
            <a:off x="6107113" y="5553075"/>
            <a:ext cx="5018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Symbol" panose="05050102010706020507" pitchFamily="18" charset="2"/>
              <a:buNone/>
            </a:pPr>
            <a:r>
              <a:rPr lang="en-GB" altLang="en-US" dirty="0">
                <a:solidFill>
                  <a:srgbClr val="000000"/>
                </a:solidFill>
              </a:rPr>
              <a:t>Do you need to make effort for it?</a:t>
            </a:r>
          </a:p>
          <a:p>
            <a:endParaRPr lang="en-GB" altLang="en-US" dirty="0"/>
          </a:p>
          <a:p>
            <a:r>
              <a:rPr lang="en-GB" altLang="en-US" dirty="0"/>
              <a:t>Should education help you to make this effort?</a:t>
            </a:r>
            <a:endParaRPr lang="en-IN" altLang="en-US" dirty="0"/>
          </a:p>
        </p:txBody>
      </p:sp>
      <p:sp>
        <p:nvSpPr>
          <p:cNvPr id="2" name="Rectangle 8">
            <a:extLst>
              <a:ext uri="{FF2B5EF4-FFF2-40B4-BE49-F238E27FC236}">
                <a16:creationId xmlns:a16="http://schemas.microsoft.com/office/drawing/2014/main" id="{799E650E-9C6B-4348-9AD0-835C00328ADA}"/>
              </a:ext>
            </a:extLst>
          </p:cNvPr>
          <p:cNvSpPr>
            <a:spLocks noChangeArrowheads="1"/>
          </p:cNvSpPr>
          <p:nvPr/>
        </p:nvSpPr>
        <p:spPr bwMode="auto">
          <a:xfrm rot="-1815539">
            <a:off x="4086225" y="3538538"/>
            <a:ext cx="3429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00"/>
                </a:solidFill>
              </a:rPr>
              <a:t>Transformation</a:t>
            </a:r>
            <a:r>
              <a:rPr lang="en-US" altLang="en-US" b="1">
                <a:solidFill>
                  <a:srgbClr val="000000"/>
                </a:solidFill>
                <a:latin typeface="Kruti Dev 042" pitchFamily="2" charset="0"/>
              </a:rPr>
              <a:t>&amp;</a:t>
            </a:r>
            <a:r>
              <a:rPr lang="en-US" altLang="en-US" b="1">
                <a:solidFill>
                  <a:srgbClr val="000000"/>
                </a:solidFill>
              </a:rPr>
              <a:t> Progress</a:t>
            </a:r>
          </a:p>
          <a:p>
            <a:pPr algn="ctr" eaLnBrk="1" hangingPunct="1"/>
            <a:r>
              <a:rPr lang="hi-IN" altLang="en-US" b="1">
                <a:solidFill>
                  <a:srgbClr val="000000"/>
                </a:solidFill>
                <a:latin typeface="Kruti Dev 010" pitchFamily="2" charset="0"/>
              </a:rPr>
              <a:t>परिमार्जन-विकास</a:t>
            </a:r>
            <a:endParaRPr lang="en-US" altLang="en-US" sz="2400" b="1">
              <a:solidFill>
                <a:srgbClr val="000000"/>
              </a:solidFill>
              <a:latin typeface="Kruti Dev 010" pitchFamily="2" charset="0"/>
            </a:endParaRPr>
          </a:p>
        </p:txBody>
      </p:sp>
      <p:sp>
        <p:nvSpPr>
          <p:cNvPr id="15" name="Up Arrow 5">
            <a:extLst>
              <a:ext uri="{FF2B5EF4-FFF2-40B4-BE49-F238E27FC236}">
                <a16:creationId xmlns:a16="http://schemas.microsoft.com/office/drawing/2014/main" id="{84DA8D4C-515D-4E85-AC04-52B24C34DB08}"/>
              </a:ext>
            </a:extLst>
          </p:cNvPr>
          <p:cNvSpPr/>
          <p:nvPr/>
        </p:nvSpPr>
        <p:spPr>
          <a:xfrm rot="3619067">
            <a:off x="5114132" y="1491456"/>
            <a:ext cx="838200" cy="3722687"/>
          </a:xfrm>
          <a:prstGeom prst="upArrow">
            <a:avLst/>
          </a:prstGeom>
          <a:gradFill>
            <a:gsLst>
              <a:gs pos="0">
                <a:srgbClr val="000082"/>
              </a:gs>
              <a:gs pos="30000">
                <a:srgbClr val="66008F"/>
              </a:gs>
              <a:gs pos="64999">
                <a:srgbClr val="BA0066"/>
              </a:gs>
              <a:gs pos="89999">
                <a:srgbClr val="FF0000"/>
              </a:gs>
              <a:gs pos="100000">
                <a:srgbClr val="FF8200"/>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dirty="0">
              <a:solidFill>
                <a:prstClr val="white"/>
              </a:solidFill>
            </a:endParaRPr>
          </a:p>
        </p:txBody>
      </p:sp>
      <p:pic>
        <p:nvPicPr>
          <p:cNvPr id="45065" name="Picture 10">
            <a:extLst>
              <a:ext uri="{FF2B5EF4-FFF2-40B4-BE49-F238E27FC236}">
                <a16:creationId xmlns:a16="http://schemas.microsoft.com/office/drawing/2014/main" id="{DE1D7AB1-1A1A-4568-AB07-5DC26A1F1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3549650"/>
            <a:ext cx="48895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1844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6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AF7FB7AC-6EF0-4786-82FB-B1DAFD68E1F1}"/>
              </a:ext>
            </a:extLst>
          </p:cNvPr>
          <p:cNvSpPr>
            <a:spLocks noGrp="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t>Education: Understanding and Learning</a:t>
            </a:r>
          </a:p>
        </p:txBody>
      </p:sp>
      <p:sp>
        <p:nvSpPr>
          <p:cNvPr id="4" name="Rectangle 3">
            <a:extLst>
              <a:ext uri="{FF2B5EF4-FFF2-40B4-BE49-F238E27FC236}">
                <a16:creationId xmlns:a16="http://schemas.microsoft.com/office/drawing/2014/main" id="{D738C780-74B9-41BF-ACB1-2176513B72CD}"/>
              </a:ext>
            </a:extLst>
          </p:cNvPr>
          <p:cNvSpPr/>
          <p:nvPr/>
        </p:nvSpPr>
        <p:spPr bwMode="auto">
          <a:xfrm>
            <a:off x="2590800" y="3124200"/>
            <a:ext cx="2209800" cy="1676400"/>
          </a:xfrm>
          <a:prstGeom prst="rect">
            <a:avLst/>
          </a:prstGeom>
          <a:solidFill>
            <a:srgbClr val="4B008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defRPr/>
            </a:pPr>
            <a:r>
              <a:rPr lang="en-US" sz="2400" b="1" dirty="0">
                <a:solidFill>
                  <a:srgbClr val="FFFFFF"/>
                </a:solidFill>
                <a:cs typeface="Arial" charset="0"/>
              </a:rPr>
              <a:t>RELATIONSHIP  (</a:t>
            </a:r>
            <a:r>
              <a:rPr lang="en-US" sz="3000" b="1" dirty="0">
                <a:solidFill>
                  <a:srgbClr val="FFFFFF"/>
                </a:solidFill>
                <a:latin typeface="Kruti Dev 042" pitchFamily="2" charset="0"/>
              </a:rPr>
              <a:t>laca/k</a:t>
            </a:r>
            <a:r>
              <a:rPr lang="en-US" sz="2400" b="1" dirty="0">
                <a:solidFill>
                  <a:srgbClr val="FFFFFF"/>
                </a:solidFill>
                <a:cs typeface="Arial" charset="0"/>
              </a:rPr>
              <a:t>)</a:t>
            </a:r>
            <a:endParaRPr lang="en-US" sz="2400" b="1" i="1" dirty="0">
              <a:solidFill>
                <a:srgbClr val="FFFFFF"/>
              </a:solidFill>
              <a:cs typeface="Arial" charset="0"/>
            </a:endParaRP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human being</a:t>
            </a:r>
            <a:endParaRPr lang="en-US" sz="2400" b="1" i="1" dirty="0">
              <a:solidFill>
                <a:srgbClr val="FFFFFF"/>
              </a:solidFill>
              <a:cs typeface="Arial" charset="0"/>
            </a:endParaRPr>
          </a:p>
        </p:txBody>
      </p:sp>
      <p:sp>
        <p:nvSpPr>
          <p:cNvPr id="5" name="Rectangle 5">
            <a:extLst>
              <a:ext uri="{FF2B5EF4-FFF2-40B4-BE49-F238E27FC236}">
                <a16:creationId xmlns:a16="http://schemas.microsoft.com/office/drawing/2014/main" id="{92516061-45FB-4297-802A-7A8BC955F78E}"/>
              </a:ext>
            </a:extLst>
          </p:cNvPr>
          <p:cNvSpPr/>
          <p:nvPr/>
        </p:nvSpPr>
        <p:spPr bwMode="auto">
          <a:xfrm>
            <a:off x="5562600" y="3124200"/>
            <a:ext cx="2667000" cy="17526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PHYSICAL FACILITY</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a:t>
            </a:r>
            <a:r>
              <a:rPr lang="en-US" sz="3000" b="1" dirty="0">
                <a:solidFill>
                  <a:srgbClr val="FFFFFF"/>
                </a:solidFill>
                <a:latin typeface="Kruti Dev 042" pitchFamily="2" charset="0"/>
              </a:rPr>
              <a:t>lqfo/kk</a:t>
            </a:r>
            <a:r>
              <a:rPr lang="en-US" sz="2400" b="1" dirty="0">
                <a:solidFill>
                  <a:srgbClr val="FFFFFF"/>
                </a:solidFill>
                <a:cs typeface="Arial" charset="0"/>
              </a:rPr>
              <a:t>)</a:t>
            </a:r>
          </a:p>
          <a:p>
            <a:pPr algn="ctr">
              <a:lnSpc>
                <a:spcPct val="90000"/>
              </a:lnSpc>
              <a:spcBef>
                <a:spcPct val="20000"/>
              </a:spcBef>
              <a:buSzPct val="75000"/>
              <a:buFont typeface="Symbol" pitchFamily="18" charset="2"/>
              <a:buNone/>
              <a:defRPr/>
            </a:pPr>
            <a:r>
              <a:rPr lang="en-US" sz="2400" b="1" dirty="0">
                <a:solidFill>
                  <a:srgbClr val="FFFFFF"/>
                </a:solidFill>
                <a:cs typeface="Arial" charset="0"/>
              </a:rPr>
              <a:t>with rest of nature</a:t>
            </a:r>
          </a:p>
        </p:txBody>
      </p:sp>
      <p:sp>
        <p:nvSpPr>
          <p:cNvPr id="6" name="Rectangle 5">
            <a:extLst>
              <a:ext uri="{FF2B5EF4-FFF2-40B4-BE49-F238E27FC236}">
                <a16:creationId xmlns:a16="http://schemas.microsoft.com/office/drawing/2014/main" id="{928D8D9E-7BA0-4154-B2A5-EEF69EB50FAA}"/>
              </a:ext>
            </a:extLst>
          </p:cNvPr>
          <p:cNvSpPr/>
          <p:nvPr/>
        </p:nvSpPr>
        <p:spPr bwMode="auto">
          <a:xfrm>
            <a:off x="3429000" y="990600"/>
            <a:ext cx="3733800" cy="1524000"/>
          </a:xfrm>
          <a:prstGeom prst="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SzPct val="75000"/>
              <a:buFont typeface="Symbol" pitchFamily="18" charset="2"/>
              <a:buNone/>
              <a:defRPr/>
            </a:pPr>
            <a:r>
              <a:rPr lang="en-US" sz="2400" b="1" dirty="0">
                <a:solidFill>
                  <a:srgbClr val="FFFFFF"/>
                </a:solidFill>
                <a:cs typeface="Arial" charset="0"/>
              </a:rPr>
              <a:t>RIGHT UNDERSTANDING</a:t>
            </a:r>
          </a:p>
          <a:p>
            <a:pPr algn="ctr">
              <a:lnSpc>
                <a:spcPct val="90000"/>
              </a:lnSpc>
              <a:spcBef>
                <a:spcPct val="20000"/>
              </a:spcBef>
              <a:buSzPct val="75000"/>
              <a:buFont typeface="Symbol" pitchFamily="18" charset="2"/>
              <a:buNone/>
              <a:defRPr/>
            </a:pPr>
            <a:r>
              <a:rPr lang="en-US" sz="2400" b="1" i="1" dirty="0">
                <a:solidFill>
                  <a:srgbClr val="FFFFFF"/>
                </a:solidFill>
                <a:cs typeface="Arial" charset="0"/>
              </a:rPr>
              <a:t>(</a:t>
            </a:r>
            <a:r>
              <a:rPr lang="en-US" sz="3000" b="1" dirty="0">
                <a:solidFill>
                  <a:srgbClr val="FFFFFF"/>
                </a:solidFill>
                <a:latin typeface="Kruti Dev 042" pitchFamily="2" charset="0"/>
              </a:rPr>
              <a:t>le&gt;</a:t>
            </a:r>
            <a:r>
              <a:rPr lang="en-US" sz="2400" b="1" i="1" dirty="0">
                <a:solidFill>
                  <a:srgbClr val="FFFFFF"/>
                </a:solidFill>
                <a:cs typeface="Arial" charset="0"/>
              </a:rPr>
              <a:t>)</a:t>
            </a:r>
          </a:p>
          <a:p>
            <a:pPr algn="ctr">
              <a:lnSpc>
                <a:spcPct val="90000"/>
              </a:lnSpc>
              <a:spcBef>
                <a:spcPct val="20000"/>
              </a:spcBef>
              <a:buSzPct val="75000"/>
              <a:defRPr/>
            </a:pPr>
            <a:r>
              <a:rPr lang="en-US" sz="2400" b="1" dirty="0">
                <a:solidFill>
                  <a:srgbClr val="FFFFFF"/>
                </a:solidFill>
                <a:cs typeface="Arial" charset="0"/>
              </a:rPr>
              <a:t>in the self</a:t>
            </a:r>
          </a:p>
        </p:txBody>
      </p:sp>
      <p:cxnSp>
        <p:nvCxnSpPr>
          <p:cNvPr id="53254" name="Straight Arrow Connector 15">
            <a:extLst>
              <a:ext uri="{FF2B5EF4-FFF2-40B4-BE49-F238E27FC236}">
                <a16:creationId xmlns:a16="http://schemas.microsoft.com/office/drawing/2014/main" id="{8970FF33-92A2-4764-A1F3-ED61C1988F6A}"/>
              </a:ext>
            </a:extLst>
          </p:cNvPr>
          <p:cNvCxnSpPr>
            <a:cxnSpLocks noChangeShapeType="1"/>
            <a:stCxn id="6" idx="2"/>
            <a:endCxn id="4" idx="0"/>
          </p:cNvCxnSpPr>
          <p:nvPr/>
        </p:nvCxnSpPr>
        <p:spPr bwMode="auto">
          <a:xfrm flipH="1">
            <a:off x="3695700" y="2527300"/>
            <a:ext cx="1600200" cy="584200"/>
          </a:xfrm>
          <a:prstGeom prst="straightConnector1">
            <a:avLst/>
          </a:prstGeom>
          <a:noFill/>
          <a:ln w="38100" algn="ctr">
            <a:solidFill>
              <a:srgbClr val="4B0082"/>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7FC12D7D-E17C-431B-8400-7E243A9F64A8}"/>
              </a:ext>
            </a:extLst>
          </p:cNvPr>
          <p:cNvCxnSpPr>
            <a:cxnSpLocks/>
            <a:stCxn id="4" idx="2"/>
            <a:endCxn id="53256" idx="0"/>
          </p:cNvCxnSpPr>
          <p:nvPr/>
        </p:nvCxnSpPr>
        <p:spPr bwMode="auto">
          <a:xfrm flipH="1">
            <a:off x="3687763" y="4800600"/>
            <a:ext cx="7937" cy="914400"/>
          </a:xfrm>
          <a:prstGeom prst="straightConnector1">
            <a:avLst/>
          </a:prstGeom>
          <a:ln w="38100">
            <a:solidFill>
              <a:srgbClr val="4B0082"/>
            </a:solidFill>
            <a:tailEnd type="arrow"/>
          </a:ln>
        </p:spPr>
        <p:style>
          <a:lnRef idx="1">
            <a:schemeClr val="accent1"/>
          </a:lnRef>
          <a:fillRef idx="0">
            <a:schemeClr val="accent1"/>
          </a:fillRef>
          <a:effectRef idx="0">
            <a:schemeClr val="accent1"/>
          </a:effectRef>
          <a:fontRef idx="minor">
            <a:schemeClr val="tx1"/>
          </a:fontRef>
        </p:style>
      </p:cxnSp>
      <p:sp>
        <p:nvSpPr>
          <p:cNvPr id="53256" name="TextBox 20">
            <a:extLst>
              <a:ext uri="{FF2B5EF4-FFF2-40B4-BE49-F238E27FC236}">
                <a16:creationId xmlns:a16="http://schemas.microsoft.com/office/drawing/2014/main" id="{F2641137-C55B-4006-8AE5-7C7ED1E06F32}"/>
              </a:ext>
            </a:extLst>
          </p:cNvPr>
          <p:cNvSpPr txBox="1">
            <a:spLocks noChangeArrowheads="1"/>
          </p:cNvSpPr>
          <p:nvPr/>
        </p:nvSpPr>
        <p:spPr bwMode="auto">
          <a:xfrm>
            <a:off x="1752600" y="5715000"/>
            <a:ext cx="3868738"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SzPct val="75000"/>
              <a:buFont typeface="Symbol" panose="05050102010706020507" pitchFamily="18" charset="2"/>
              <a:buNone/>
            </a:pPr>
            <a:r>
              <a:rPr lang="en-US" altLang="en-US" sz="2800" b="1">
                <a:solidFill>
                  <a:srgbClr val="7030A0"/>
                </a:solidFill>
              </a:rPr>
              <a:t>MUTUAL HAPPINESS</a:t>
            </a:r>
          </a:p>
          <a:p>
            <a:pPr algn="ctr">
              <a:lnSpc>
                <a:spcPct val="90000"/>
              </a:lnSpc>
              <a:spcBef>
                <a:spcPct val="20000"/>
              </a:spcBef>
              <a:buSzPct val="75000"/>
              <a:buFont typeface="Symbol" panose="05050102010706020507" pitchFamily="18" charset="2"/>
              <a:buNone/>
            </a:pPr>
            <a:r>
              <a:rPr lang="en-US" altLang="en-US" sz="2800" b="1" i="1">
                <a:solidFill>
                  <a:srgbClr val="7030A0"/>
                </a:solidFill>
              </a:rPr>
              <a:t>(</a:t>
            </a:r>
            <a:r>
              <a:rPr lang="en-US" altLang="en-US" sz="3600" b="1">
                <a:solidFill>
                  <a:srgbClr val="800080"/>
                </a:solidFill>
                <a:latin typeface="Kruti Dev 042" pitchFamily="2" charset="0"/>
              </a:rPr>
              <a:t>mHk; lq[k</a:t>
            </a:r>
            <a:r>
              <a:rPr lang="en-US" altLang="en-US" sz="2800" b="1" i="1">
                <a:solidFill>
                  <a:srgbClr val="7030A0"/>
                </a:solidFill>
              </a:rPr>
              <a:t>)</a:t>
            </a:r>
          </a:p>
        </p:txBody>
      </p:sp>
      <p:cxnSp>
        <p:nvCxnSpPr>
          <p:cNvPr id="53257" name="Straight Arrow Connector 9">
            <a:extLst>
              <a:ext uri="{FF2B5EF4-FFF2-40B4-BE49-F238E27FC236}">
                <a16:creationId xmlns:a16="http://schemas.microsoft.com/office/drawing/2014/main" id="{5D52EB05-A462-41DE-8EEA-D085970A46D8}"/>
              </a:ext>
            </a:extLst>
          </p:cNvPr>
          <p:cNvCxnSpPr>
            <a:cxnSpLocks noChangeShapeType="1"/>
            <a:stCxn id="6" idx="2"/>
            <a:endCxn id="5" idx="0"/>
          </p:cNvCxnSpPr>
          <p:nvPr/>
        </p:nvCxnSpPr>
        <p:spPr bwMode="auto">
          <a:xfrm>
            <a:off x="5295900" y="2527300"/>
            <a:ext cx="1600200" cy="584200"/>
          </a:xfrm>
          <a:prstGeom prst="straightConnector1">
            <a:avLst/>
          </a:prstGeom>
          <a:noFill/>
          <a:ln w="38100" algn="ctr">
            <a:solidFill>
              <a:srgbClr val="0046AD"/>
            </a:solidFill>
            <a:round/>
            <a:headEnd/>
            <a:tailEnd type="arrow" w="med" len="med"/>
          </a:ln>
          <a:extLst>
            <a:ext uri="{909E8E84-426E-40DD-AFC4-6F175D3DCCD1}">
              <a14:hiddenFill xmlns:a14="http://schemas.microsoft.com/office/drawing/2010/main">
                <a:noFill/>
              </a14:hiddenFill>
            </a:ext>
          </a:extLst>
        </p:spPr>
      </p:cxnSp>
      <p:cxnSp>
        <p:nvCxnSpPr>
          <p:cNvPr id="53258" name="Straight Arrow Connector 19">
            <a:extLst>
              <a:ext uri="{FF2B5EF4-FFF2-40B4-BE49-F238E27FC236}">
                <a16:creationId xmlns:a16="http://schemas.microsoft.com/office/drawing/2014/main" id="{A752127C-D27E-4CDE-8E95-8C480535D5BE}"/>
              </a:ext>
            </a:extLst>
          </p:cNvPr>
          <p:cNvCxnSpPr>
            <a:cxnSpLocks noChangeShapeType="1"/>
            <a:endCxn id="53259" idx="0"/>
          </p:cNvCxnSpPr>
          <p:nvPr/>
        </p:nvCxnSpPr>
        <p:spPr bwMode="auto">
          <a:xfrm rot="5400000">
            <a:off x="7275513" y="5294312"/>
            <a:ext cx="838200" cy="3175"/>
          </a:xfrm>
          <a:prstGeom prst="straightConnector1">
            <a:avLst/>
          </a:prstGeom>
          <a:noFill/>
          <a:ln w="38100" algn="ctr">
            <a:solidFill>
              <a:srgbClr val="0046AD"/>
            </a:solidFill>
            <a:round/>
            <a:headEnd/>
            <a:tailEnd type="arrow" w="med" len="med"/>
          </a:ln>
          <a:extLst>
            <a:ext uri="{909E8E84-426E-40DD-AFC4-6F175D3DCCD1}">
              <a14:hiddenFill xmlns:a14="http://schemas.microsoft.com/office/drawing/2010/main">
                <a:noFill/>
              </a14:hiddenFill>
            </a:ext>
          </a:extLst>
        </p:spPr>
      </p:cxnSp>
      <p:sp>
        <p:nvSpPr>
          <p:cNvPr id="53259" name="TextBox 21">
            <a:extLst>
              <a:ext uri="{FF2B5EF4-FFF2-40B4-BE49-F238E27FC236}">
                <a16:creationId xmlns:a16="http://schemas.microsoft.com/office/drawing/2014/main" id="{68AF1C02-5136-401B-8A45-898B5BC65EF8}"/>
              </a:ext>
            </a:extLst>
          </p:cNvPr>
          <p:cNvSpPr txBox="1">
            <a:spLocks noChangeArrowheads="1"/>
          </p:cNvSpPr>
          <p:nvPr/>
        </p:nvSpPr>
        <p:spPr bwMode="auto">
          <a:xfrm>
            <a:off x="5638800" y="5715000"/>
            <a:ext cx="41068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buSzPct val="75000"/>
              <a:buFont typeface="Symbol" panose="05050102010706020507" pitchFamily="18" charset="2"/>
              <a:buNone/>
            </a:pPr>
            <a:r>
              <a:rPr lang="en-US" altLang="en-US" sz="2800" b="1">
                <a:solidFill>
                  <a:srgbClr val="0000FF"/>
                </a:solidFill>
              </a:rPr>
              <a:t>MUTUAL PROSPERITY</a:t>
            </a:r>
          </a:p>
          <a:p>
            <a:pPr algn="ctr">
              <a:lnSpc>
                <a:spcPct val="90000"/>
              </a:lnSpc>
              <a:spcBef>
                <a:spcPct val="20000"/>
              </a:spcBef>
              <a:buSzPct val="75000"/>
            </a:pPr>
            <a:r>
              <a:rPr lang="en-US" altLang="en-US" sz="2800" b="1" i="1">
                <a:solidFill>
                  <a:srgbClr val="0000FF"/>
                </a:solidFill>
              </a:rPr>
              <a:t>(</a:t>
            </a:r>
            <a:r>
              <a:rPr lang="en-US" altLang="en-US" sz="3600" b="1">
                <a:solidFill>
                  <a:srgbClr val="0000FF"/>
                </a:solidFill>
                <a:latin typeface="Kruti Dev 042" pitchFamily="2" charset="0"/>
              </a:rPr>
              <a:t>mHk; le`f)</a:t>
            </a:r>
            <a:r>
              <a:rPr lang="en-US" altLang="en-US" sz="2800" b="1" i="1">
                <a:solidFill>
                  <a:srgbClr val="0000FF"/>
                </a:solidFill>
              </a:rPr>
              <a:t>)</a:t>
            </a:r>
          </a:p>
        </p:txBody>
      </p:sp>
      <p:sp>
        <p:nvSpPr>
          <p:cNvPr id="13" name="Oval 12">
            <a:extLst>
              <a:ext uri="{FF2B5EF4-FFF2-40B4-BE49-F238E27FC236}">
                <a16:creationId xmlns:a16="http://schemas.microsoft.com/office/drawing/2014/main" id="{B6E0D984-113E-40A2-96FF-4D596FD2B273}"/>
              </a:ext>
            </a:extLst>
          </p:cNvPr>
          <p:cNvSpPr/>
          <p:nvPr/>
        </p:nvSpPr>
        <p:spPr bwMode="auto">
          <a:xfrm>
            <a:off x="5410200" y="2916238"/>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3</a:t>
            </a:r>
          </a:p>
        </p:txBody>
      </p:sp>
      <p:sp>
        <p:nvSpPr>
          <p:cNvPr id="15" name="Oval 14">
            <a:extLst>
              <a:ext uri="{FF2B5EF4-FFF2-40B4-BE49-F238E27FC236}">
                <a16:creationId xmlns:a16="http://schemas.microsoft.com/office/drawing/2014/main" id="{CC306992-8544-44AB-AAE1-721EB58321DB}"/>
              </a:ext>
            </a:extLst>
          </p:cNvPr>
          <p:cNvSpPr/>
          <p:nvPr/>
        </p:nvSpPr>
        <p:spPr bwMode="auto">
          <a:xfrm>
            <a:off x="2209800" y="28956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2</a:t>
            </a:r>
          </a:p>
        </p:txBody>
      </p:sp>
      <p:sp>
        <p:nvSpPr>
          <p:cNvPr id="17" name="Oval 16">
            <a:extLst>
              <a:ext uri="{FF2B5EF4-FFF2-40B4-BE49-F238E27FC236}">
                <a16:creationId xmlns:a16="http://schemas.microsoft.com/office/drawing/2014/main" id="{602F56BD-A5F6-4E1C-B9A3-8F8BC1D96A24}"/>
              </a:ext>
            </a:extLst>
          </p:cNvPr>
          <p:cNvSpPr/>
          <p:nvPr/>
        </p:nvSpPr>
        <p:spPr bwMode="auto">
          <a:xfrm>
            <a:off x="1524000" y="762000"/>
            <a:ext cx="7772400" cy="4953000"/>
          </a:xfrm>
          <a:prstGeom prst="ellipse">
            <a:avLst/>
          </a:prstGeom>
          <a:noFill/>
          <a:ln w="76200">
            <a:solidFill>
              <a:srgbClr val="4B00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14" name="Oval 5">
            <a:extLst>
              <a:ext uri="{FF2B5EF4-FFF2-40B4-BE49-F238E27FC236}">
                <a16:creationId xmlns:a16="http://schemas.microsoft.com/office/drawing/2014/main" id="{55A0460F-8A45-4237-9D6D-CFBD4CBC8973}"/>
              </a:ext>
            </a:extLst>
          </p:cNvPr>
          <p:cNvSpPr/>
          <p:nvPr/>
        </p:nvSpPr>
        <p:spPr bwMode="auto">
          <a:xfrm>
            <a:off x="3257550" y="1143000"/>
            <a:ext cx="45720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800080"/>
                </a:solidFill>
              </a:rPr>
              <a:t>1</a:t>
            </a:r>
          </a:p>
        </p:txBody>
      </p:sp>
      <p:sp>
        <p:nvSpPr>
          <p:cNvPr id="45072" name="TextBox 17">
            <a:extLst>
              <a:ext uri="{FF2B5EF4-FFF2-40B4-BE49-F238E27FC236}">
                <a16:creationId xmlns:a16="http://schemas.microsoft.com/office/drawing/2014/main" id="{CB1F8BE4-09FD-4BD2-8A36-2282F794CEFE}"/>
              </a:ext>
            </a:extLst>
          </p:cNvPr>
          <p:cNvSpPr txBox="1">
            <a:spLocks noChangeArrowheads="1"/>
          </p:cNvSpPr>
          <p:nvPr/>
        </p:nvSpPr>
        <p:spPr bwMode="auto">
          <a:xfrm>
            <a:off x="8494713" y="914400"/>
            <a:ext cx="3471862" cy="2032000"/>
          </a:xfrm>
          <a:prstGeom prst="rect">
            <a:avLst/>
          </a:prstGeom>
          <a:solidFill>
            <a:schemeClr val="bg1"/>
          </a:solidFill>
          <a:ln>
            <a:noFill/>
          </a:ln>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dirty="0">
                <a:solidFill>
                  <a:prstClr val="black"/>
                </a:solidFill>
              </a:rPr>
              <a:t>Understanding Harmony:</a:t>
            </a:r>
          </a:p>
          <a:p>
            <a:pPr eaLnBrk="1" hangingPunct="1">
              <a:buFontTx/>
              <a:buChar char="-"/>
              <a:defRPr/>
            </a:pPr>
            <a:r>
              <a:rPr lang="en-US" altLang="en-US" dirty="0">
                <a:solidFill>
                  <a:prstClr val="black"/>
                </a:solidFill>
              </a:rPr>
              <a:t>Harmony in Human Being</a:t>
            </a:r>
          </a:p>
          <a:p>
            <a:pPr eaLnBrk="1" hangingPunct="1">
              <a:buFontTx/>
              <a:buChar char="-"/>
              <a:defRPr/>
            </a:pPr>
            <a:r>
              <a:rPr lang="en-US" altLang="en-US" dirty="0">
                <a:solidFill>
                  <a:prstClr val="black"/>
                </a:solidFill>
              </a:rPr>
              <a:t>Harmony in  Family</a:t>
            </a:r>
          </a:p>
          <a:p>
            <a:pPr eaLnBrk="1" hangingPunct="1">
              <a:buFontTx/>
              <a:buChar char="-"/>
              <a:defRPr/>
            </a:pPr>
            <a:r>
              <a:rPr lang="en-US" altLang="en-US" dirty="0">
                <a:solidFill>
                  <a:prstClr val="black"/>
                </a:solidFill>
              </a:rPr>
              <a:t>Harmony in  Society</a:t>
            </a:r>
          </a:p>
          <a:p>
            <a:pPr eaLnBrk="1" hangingPunct="1">
              <a:buFontTx/>
              <a:buChar char="-"/>
              <a:defRPr/>
            </a:pPr>
            <a:r>
              <a:rPr lang="en-US" altLang="en-US" dirty="0">
                <a:solidFill>
                  <a:prstClr val="black"/>
                </a:solidFill>
              </a:rPr>
              <a:t>Harmony in Nature/Existence</a:t>
            </a:r>
          </a:p>
          <a:p>
            <a:pPr marL="0" indent="0" algn="r" eaLnBrk="1" hangingPunct="1">
              <a:defRPr/>
            </a:pPr>
            <a:r>
              <a:rPr lang="en-US" altLang="en-US" b="1" dirty="0">
                <a:solidFill>
                  <a:prstClr val="black"/>
                </a:solidFill>
              </a:rPr>
              <a:t>VALUES</a:t>
            </a:r>
          </a:p>
        </p:txBody>
      </p:sp>
      <p:sp>
        <p:nvSpPr>
          <p:cNvPr id="45073" name="TextBox 17">
            <a:extLst>
              <a:ext uri="{FF2B5EF4-FFF2-40B4-BE49-F238E27FC236}">
                <a16:creationId xmlns:a16="http://schemas.microsoft.com/office/drawing/2014/main" id="{5FA61FE2-707A-4B83-9566-ED451A0E1D99}"/>
              </a:ext>
            </a:extLst>
          </p:cNvPr>
          <p:cNvSpPr txBox="1">
            <a:spLocks noChangeArrowheads="1"/>
          </p:cNvSpPr>
          <p:nvPr/>
        </p:nvSpPr>
        <p:spPr bwMode="auto">
          <a:xfrm>
            <a:off x="8494713" y="3225800"/>
            <a:ext cx="3465512" cy="2032000"/>
          </a:xfrm>
          <a:prstGeom prst="rect">
            <a:avLst/>
          </a:prstGeom>
          <a:solidFill>
            <a:schemeClr val="bg1"/>
          </a:solidFill>
          <a:ln>
            <a:noFill/>
          </a:ln>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dirty="0">
                <a:solidFill>
                  <a:prstClr val="black"/>
                </a:solidFill>
              </a:rPr>
              <a:t>	</a:t>
            </a:r>
          </a:p>
          <a:p>
            <a:pPr eaLnBrk="1" hangingPunct="1">
              <a:defRPr/>
            </a:pPr>
            <a:r>
              <a:rPr lang="en-US" altLang="en-US" dirty="0">
                <a:solidFill>
                  <a:prstClr val="black"/>
                </a:solidFill>
              </a:rPr>
              <a:t>     all 4 levels:</a:t>
            </a:r>
          </a:p>
          <a:p>
            <a:pPr eaLnBrk="1" hangingPunct="1">
              <a:buFontTx/>
              <a:buChar char="-"/>
              <a:defRPr/>
            </a:pPr>
            <a:r>
              <a:rPr lang="en-US" altLang="en-US" dirty="0">
                <a:solidFill>
                  <a:prstClr val="black"/>
                </a:solidFill>
              </a:rPr>
              <a:t>Individual</a:t>
            </a:r>
          </a:p>
          <a:p>
            <a:pPr eaLnBrk="1" hangingPunct="1">
              <a:buFontTx/>
              <a:buChar char="-"/>
              <a:defRPr/>
            </a:pPr>
            <a:r>
              <a:rPr lang="en-US" altLang="en-US" dirty="0">
                <a:solidFill>
                  <a:prstClr val="black"/>
                </a:solidFill>
              </a:rPr>
              <a:t>Family</a:t>
            </a:r>
          </a:p>
          <a:p>
            <a:pPr eaLnBrk="1" hangingPunct="1">
              <a:buFontTx/>
              <a:buChar char="-"/>
              <a:defRPr/>
            </a:pPr>
            <a:r>
              <a:rPr lang="en-US" altLang="en-US" dirty="0">
                <a:solidFill>
                  <a:prstClr val="black"/>
                </a:solidFill>
              </a:rPr>
              <a:t>Society</a:t>
            </a:r>
          </a:p>
          <a:p>
            <a:pPr eaLnBrk="1" hangingPunct="1">
              <a:buFontTx/>
              <a:buChar char="-"/>
              <a:defRPr/>
            </a:pPr>
            <a:r>
              <a:rPr lang="en-US" altLang="en-US" dirty="0">
                <a:solidFill>
                  <a:prstClr val="black"/>
                </a:solidFill>
              </a:rPr>
              <a:t>Nature/Existence</a:t>
            </a:r>
          </a:p>
          <a:p>
            <a:pPr marL="0" indent="0" algn="r" eaLnBrk="1" hangingPunct="1">
              <a:defRPr/>
            </a:pPr>
            <a:r>
              <a:rPr lang="en-US" altLang="en-US" b="1" dirty="0">
                <a:solidFill>
                  <a:prstClr val="black"/>
                </a:solidFill>
              </a:rPr>
              <a:t>SKILLS</a:t>
            </a:r>
          </a:p>
        </p:txBody>
      </p:sp>
      <p:sp>
        <p:nvSpPr>
          <p:cNvPr id="44053" name="Rectangle 21">
            <a:extLst>
              <a:ext uri="{FF2B5EF4-FFF2-40B4-BE49-F238E27FC236}">
                <a16:creationId xmlns:a16="http://schemas.microsoft.com/office/drawing/2014/main" id="{8FAFEE52-B910-43A4-B7DE-644DB695225D}"/>
              </a:ext>
            </a:extLst>
          </p:cNvPr>
          <p:cNvSpPr>
            <a:spLocks noChangeArrowheads="1"/>
          </p:cNvSpPr>
          <p:nvPr/>
        </p:nvSpPr>
        <p:spPr bwMode="auto">
          <a:xfrm>
            <a:off x="8494713" y="877888"/>
            <a:ext cx="3471862"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000000"/>
                </a:solidFill>
              </a:rPr>
              <a:t>Understanding Harmony</a:t>
            </a:r>
          </a:p>
        </p:txBody>
      </p:sp>
      <p:sp>
        <p:nvSpPr>
          <p:cNvPr id="44054" name="TextBox 1">
            <a:extLst>
              <a:ext uri="{FF2B5EF4-FFF2-40B4-BE49-F238E27FC236}">
                <a16:creationId xmlns:a16="http://schemas.microsoft.com/office/drawing/2014/main" id="{0EB94067-3CD9-48DC-9E00-36A078AAB1EF}"/>
              </a:ext>
            </a:extLst>
          </p:cNvPr>
          <p:cNvSpPr txBox="1">
            <a:spLocks noChangeArrowheads="1"/>
          </p:cNvSpPr>
          <p:nvPr/>
        </p:nvSpPr>
        <p:spPr bwMode="auto">
          <a:xfrm>
            <a:off x="8494713" y="525463"/>
            <a:ext cx="2438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PROGRAM:</a:t>
            </a:r>
          </a:p>
        </p:txBody>
      </p:sp>
      <p:sp>
        <p:nvSpPr>
          <p:cNvPr id="44055" name="Rectangle 21">
            <a:extLst>
              <a:ext uri="{FF2B5EF4-FFF2-40B4-BE49-F238E27FC236}">
                <a16:creationId xmlns:a16="http://schemas.microsoft.com/office/drawing/2014/main" id="{6A640D3A-477D-4D63-84CE-FC3959AB7138}"/>
              </a:ext>
            </a:extLst>
          </p:cNvPr>
          <p:cNvSpPr>
            <a:spLocks noChangeArrowheads="1"/>
          </p:cNvSpPr>
          <p:nvPr/>
        </p:nvSpPr>
        <p:spPr bwMode="auto">
          <a:xfrm>
            <a:off x="8494713" y="3168650"/>
            <a:ext cx="2395537"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000000"/>
                </a:solidFill>
              </a:rPr>
              <a:t>Living in Harmony </a:t>
            </a:r>
          </a:p>
        </p:txBody>
      </p:sp>
      <p:sp>
        <p:nvSpPr>
          <p:cNvPr id="53271" name="Rectangle 18">
            <a:extLst>
              <a:ext uri="{FF2B5EF4-FFF2-40B4-BE49-F238E27FC236}">
                <a16:creationId xmlns:a16="http://schemas.microsoft.com/office/drawing/2014/main" id="{E2DC190A-1A70-44B1-A318-612A9DE68C51}"/>
              </a:ext>
            </a:extLst>
          </p:cNvPr>
          <p:cNvSpPr>
            <a:spLocks noChangeArrowheads="1"/>
          </p:cNvSpPr>
          <p:nvPr/>
        </p:nvSpPr>
        <p:spPr bwMode="auto">
          <a:xfrm rot="-5400000">
            <a:off x="-435965" y="1664772"/>
            <a:ext cx="1813317"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000000"/>
                </a:solidFill>
              </a:rPr>
              <a:t>Understanding</a:t>
            </a:r>
          </a:p>
        </p:txBody>
      </p:sp>
      <p:sp>
        <p:nvSpPr>
          <p:cNvPr id="53272" name="Rectangle 19">
            <a:extLst>
              <a:ext uri="{FF2B5EF4-FFF2-40B4-BE49-F238E27FC236}">
                <a16:creationId xmlns:a16="http://schemas.microsoft.com/office/drawing/2014/main" id="{6756CB4D-5FF8-478D-B5FA-439263184228}"/>
              </a:ext>
            </a:extLst>
          </p:cNvPr>
          <p:cNvSpPr>
            <a:spLocks noChangeArrowheads="1"/>
          </p:cNvSpPr>
          <p:nvPr/>
        </p:nvSpPr>
        <p:spPr bwMode="auto">
          <a:xfrm rot="-5400000">
            <a:off x="-115301" y="3988078"/>
            <a:ext cx="1159292"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000000"/>
                </a:solidFill>
              </a:rPr>
              <a:t>Learning</a:t>
            </a:r>
          </a:p>
        </p:txBody>
      </p:sp>
    </p:spTree>
    <p:extLst>
      <p:ext uri="{BB962C8B-B14F-4D97-AF65-F5344CB8AC3E}">
        <p14:creationId xmlns:p14="http://schemas.microsoft.com/office/powerpoint/2010/main" val="21378766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311F235-D747-44A4-8ED4-8684262BE07A}"/>
              </a:ext>
            </a:extLst>
          </p:cNvPr>
          <p:cNvSpPr>
            <a:spLocks noGrp="1"/>
          </p:cNvSpPr>
          <p:nvPr>
            <p:ph type="subTitle" idx="1"/>
          </p:nvPr>
        </p:nvSpPr>
        <p:spPr/>
        <p:txBody>
          <a:bodyPr/>
          <a:lstStyle/>
          <a:p>
            <a:endParaRPr lang="en-IN"/>
          </a:p>
        </p:txBody>
      </p:sp>
      <p:sp>
        <p:nvSpPr>
          <p:cNvPr id="4" name="Title 3">
            <a:extLst>
              <a:ext uri="{FF2B5EF4-FFF2-40B4-BE49-F238E27FC236}">
                <a16:creationId xmlns:a16="http://schemas.microsoft.com/office/drawing/2014/main" id="{E225A748-905C-4872-AEBF-F6A0023FB062}"/>
              </a:ext>
            </a:extLst>
          </p:cNvPr>
          <p:cNvSpPr>
            <a:spLocks noGrp="1"/>
          </p:cNvSpPr>
          <p:nvPr>
            <p:ph type="ctrTitle"/>
          </p:nvPr>
        </p:nvSpPr>
        <p:spPr/>
        <p:txBody>
          <a:bodyPr/>
          <a:lstStyle/>
          <a:p>
            <a:r>
              <a:rPr lang="en-IN" dirty="0"/>
              <a:t>Sum Up</a:t>
            </a:r>
          </a:p>
        </p:txBody>
      </p:sp>
    </p:spTree>
    <p:extLst>
      <p:ext uri="{BB962C8B-B14F-4D97-AF65-F5344CB8AC3E}">
        <p14:creationId xmlns:p14="http://schemas.microsoft.com/office/powerpoint/2010/main" val="1581981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A61E8-5D91-4E8A-900C-007DBAFFCB5A}"/>
              </a:ext>
            </a:extLst>
          </p:cNvPr>
          <p:cNvSpPr>
            <a:spLocks noGrp="1"/>
          </p:cNvSpPr>
          <p:nvPr>
            <p:ph type="title"/>
          </p:nvPr>
        </p:nvSpPr>
        <p:spPr/>
        <p:txBody>
          <a:bodyPr/>
          <a:lstStyle/>
          <a:p>
            <a:r>
              <a:rPr lang="en-IN" dirty="0"/>
              <a:t>Sum Up</a:t>
            </a:r>
          </a:p>
        </p:txBody>
      </p:sp>
      <p:sp>
        <p:nvSpPr>
          <p:cNvPr id="5" name="Text Placeholder 4">
            <a:extLst>
              <a:ext uri="{FF2B5EF4-FFF2-40B4-BE49-F238E27FC236}">
                <a16:creationId xmlns:a16="http://schemas.microsoft.com/office/drawing/2014/main" id="{A4BD91BE-9BA0-47E6-AE19-FBCCBF87E2E0}"/>
              </a:ext>
            </a:extLst>
          </p:cNvPr>
          <p:cNvSpPr>
            <a:spLocks noGrp="1"/>
          </p:cNvSpPr>
          <p:nvPr>
            <p:ph type="body" sz="quarter" idx="13"/>
          </p:nvPr>
        </p:nvSpPr>
        <p:spPr/>
        <p:txBody>
          <a:bodyPr/>
          <a:lstStyle/>
          <a:p>
            <a:pPr marL="0" indent="0">
              <a:buNone/>
            </a:pPr>
            <a:r>
              <a:rPr lang="en-IN" dirty="0"/>
              <a:t>Basic Human Aspiration	Continuous Happiness and Prosperity</a:t>
            </a:r>
          </a:p>
          <a:p>
            <a:pPr marL="0" indent="0">
              <a:buNone/>
            </a:pPr>
            <a:endParaRPr lang="en-IN" dirty="0"/>
          </a:p>
          <a:p>
            <a:pPr marL="0" indent="0">
              <a:buNone/>
            </a:pPr>
            <a:r>
              <a:rPr lang="en-IN" dirty="0"/>
              <a:t>Fulfilment of			Right Understanding		Relationship		Physical</a:t>
            </a:r>
          </a:p>
          <a:p>
            <a:pPr marL="0" indent="0">
              <a:buNone/>
            </a:pPr>
            <a:r>
              <a:rPr lang="en-IN" dirty="0"/>
              <a:t>Basic Human Aspiration								Facility</a:t>
            </a:r>
          </a:p>
          <a:p>
            <a:pPr marL="0" indent="0">
              <a:buNone/>
            </a:pPr>
            <a:endParaRPr lang="en-IN" dirty="0"/>
          </a:p>
          <a:p>
            <a:pPr marL="0" indent="0">
              <a:buNone/>
            </a:pPr>
            <a:endParaRPr lang="en-IN" dirty="0"/>
          </a:p>
          <a:p>
            <a:pPr marL="0" indent="0">
              <a:buNone/>
            </a:pPr>
            <a:r>
              <a:rPr lang="en-IN" dirty="0"/>
              <a:t>Happiness			to be in Harmony</a:t>
            </a:r>
          </a:p>
          <a:p>
            <a:pPr marL="0" indent="0">
              <a:buNone/>
            </a:pPr>
            <a:endParaRPr lang="en-IN" dirty="0"/>
          </a:p>
          <a:p>
            <a:pPr marL="0" indent="0">
              <a:buNone/>
            </a:pPr>
            <a:endParaRPr lang="en-IN" dirty="0"/>
          </a:p>
          <a:p>
            <a:pPr marL="0" indent="0">
              <a:buNone/>
            </a:pPr>
            <a:r>
              <a:rPr lang="en-IN" dirty="0"/>
              <a:t>Understanding			Values		What is Valuable for Human Being, What to Do</a:t>
            </a:r>
          </a:p>
          <a:p>
            <a:pPr marL="0" indent="0">
              <a:buNone/>
            </a:pPr>
            <a:endParaRPr lang="en-IN" dirty="0"/>
          </a:p>
          <a:p>
            <a:pPr marL="0" indent="0">
              <a:buNone/>
            </a:pPr>
            <a:r>
              <a:rPr lang="en-IN" dirty="0"/>
              <a:t>Learning			Skills		How to Do</a:t>
            </a:r>
          </a:p>
        </p:txBody>
      </p:sp>
    </p:spTree>
    <p:extLst>
      <p:ext uri="{BB962C8B-B14F-4D97-AF65-F5344CB8AC3E}">
        <p14:creationId xmlns:p14="http://schemas.microsoft.com/office/powerpoint/2010/main" val="128129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5D9C-BE74-4A10-93C3-4898C715B17D}"/>
              </a:ext>
            </a:extLst>
          </p:cNvPr>
          <p:cNvSpPr>
            <a:spLocks noGrp="1"/>
          </p:cNvSpPr>
          <p:nvPr>
            <p:ph type="title"/>
          </p:nvPr>
        </p:nvSpPr>
        <p:spPr/>
        <p:txBody>
          <a:bodyPr/>
          <a:lstStyle/>
          <a:p>
            <a:r>
              <a:rPr lang="en-IN" dirty="0"/>
              <a:t>Foundation for Life-ready Graduates</a:t>
            </a:r>
          </a:p>
        </p:txBody>
      </p:sp>
      <p:sp>
        <p:nvSpPr>
          <p:cNvPr id="3" name="Text Placeholder 2">
            <a:extLst>
              <a:ext uri="{FF2B5EF4-FFF2-40B4-BE49-F238E27FC236}">
                <a16:creationId xmlns:a16="http://schemas.microsoft.com/office/drawing/2014/main" id="{0CBC1AD1-8A34-4D10-A00D-7F947324F562}"/>
              </a:ext>
            </a:extLst>
          </p:cNvPr>
          <p:cNvSpPr>
            <a:spLocks noGrp="1"/>
          </p:cNvSpPr>
          <p:nvPr>
            <p:ph type="body" sz="quarter" idx="13"/>
          </p:nvPr>
        </p:nvSpPr>
        <p:spPr/>
        <p:txBody>
          <a:bodyPr>
            <a:normAutofit/>
          </a:bodyPr>
          <a:lstStyle/>
          <a:p>
            <a:pPr marL="0" indent="0">
              <a:buNone/>
            </a:pPr>
            <a:r>
              <a:rPr lang="en-IN" b="1" dirty="0"/>
              <a:t>UHV-I: </a:t>
            </a:r>
            <a:r>
              <a:rPr lang="en-IN" dirty="0"/>
              <a:t>has a brief introduction to “right understanding” 		[15 sessions]</a:t>
            </a:r>
          </a:p>
          <a:p>
            <a:pPr marL="0" indent="0">
              <a:buNone/>
            </a:pPr>
            <a:r>
              <a:rPr lang="en-IN" b="1" dirty="0">
                <a:solidFill>
                  <a:srgbClr val="0070C0"/>
                </a:solidFill>
              </a:rPr>
              <a:t>   Faculty Mentorship 	</a:t>
            </a:r>
            <a:r>
              <a:rPr lang="en-IN" dirty="0">
                <a:solidFill>
                  <a:srgbClr val="0070C0"/>
                </a:solidFill>
              </a:rPr>
              <a:t>One UHV faculty mentor (guardian, guide from same department) </a:t>
            </a:r>
          </a:p>
          <a:p>
            <a:pPr marL="0" indent="0">
              <a:buNone/>
            </a:pPr>
            <a:r>
              <a:rPr lang="en-IN" b="1" dirty="0">
                <a:solidFill>
                  <a:srgbClr val="0070C0"/>
                </a:solidFill>
              </a:rPr>
              <a:t>   Program </a:t>
            </a:r>
            <a:r>
              <a:rPr lang="en-IN" dirty="0">
                <a:solidFill>
                  <a:srgbClr val="0070C0"/>
                </a:solidFill>
              </a:rPr>
              <a:t>			  for every 20 newly joined students</a:t>
            </a:r>
          </a:p>
          <a:p>
            <a:pPr marL="0" indent="0">
              <a:buNone/>
            </a:pPr>
            <a:r>
              <a:rPr lang="en-IN" dirty="0">
                <a:solidFill>
                  <a:srgbClr val="0070C0"/>
                </a:solidFill>
              </a:rPr>
              <a:t>				Weekly interaction</a:t>
            </a:r>
          </a:p>
          <a:p>
            <a:pPr marL="0" indent="0">
              <a:buNone/>
            </a:pPr>
            <a:r>
              <a:rPr lang="en-IN" dirty="0">
                <a:solidFill>
                  <a:srgbClr val="0070C0"/>
                </a:solidFill>
              </a:rPr>
              <a:t>				Mentorship throughout period of study (e.g., 4 years for BTech)</a:t>
            </a:r>
          </a:p>
          <a:p>
            <a:pPr marL="0" indent="0">
              <a:buNone/>
            </a:pPr>
            <a:r>
              <a:rPr lang="en-IN" b="1" dirty="0">
                <a:solidFill>
                  <a:srgbClr val="0070C0"/>
                </a:solidFill>
              </a:rPr>
              <a:t>   Student Buddy Program</a:t>
            </a:r>
            <a:r>
              <a:rPr lang="en-IN" dirty="0">
                <a:solidFill>
                  <a:srgbClr val="0070C0"/>
                </a:solidFill>
              </a:rPr>
              <a:t>	One senior student (elder sibling) for every 5 newly joined students</a:t>
            </a:r>
          </a:p>
          <a:p>
            <a:pPr marL="0" indent="0">
              <a:buNone/>
            </a:pPr>
            <a:r>
              <a:rPr lang="en-IN" dirty="0">
                <a:solidFill>
                  <a:srgbClr val="0070C0"/>
                </a:solidFill>
              </a:rPr>
              <a:t>				Daily/weekly interaction </a:t>
            </a:r>
          </a:p>
          <a:p>
            <a:pPr marL="0" indent="0">
              <a:buNone/>
            </a:pPr>
            <a:endParaRPr lang="en-IN" dirty="0"/>
          </a:p>
          <a:p>
            <a:pPr marL="0" indent="0">
              <a:buNone/>
            </a:pPr>
            <a:r>
              <a:rPr lang="en-IN" b="1" dirty="0"/>
              <a:t>HHH-I</a:t>
            </a:r>
            <a:r>
              <a:rPr lang="en-IN" b="1"/>
              <a:t>:</a:t>
            </a:r>
            <a:r>
              <a:rPr lang="en-IN"/>
              <a:t> Orientation </a:t>
            </a:r>
            <a:r>
              <a:rPr lang="en-IN" dirty="0"/>
              <a:t>to Holistic Human Health		</a:t>
            </a:r>
            <a:r>
              <a:rPr lang="en-IN"/>
              <a:t>		[</a:t>
            </a:r>
            <a:r>
              <a:rPr lang="en-IN" dirty="0"/>
              <a:t>15 sessions]</a:t>
            </a:r>
          </a:p>
          <a:p>
            <a:pPr marL="0" indent="0">
              <a:buNone/>
            </a:pPr>
            <a:endParaRPr lang="en-IN" b="1" dirty="0"/>
          </a:p>
          <a:p>
            <a:pPr marL="0" indent="0">
              <a:buNone/>
            </a:pPr>
            <a:endParaRPr lang="en-IN" b="1" dirty="0"/>
          </a:p>
          <a:p>
            <a:pPr marL="0" indent="0">
              <a:buNone/>
            </a:pPr>
            <a:r>
              <a:rPr lang="en-IN" b="1" dirty="0"/>
              <a:t>UHV-II: </a:t>
            </a:r>
            <a:r>
              <a:rPr lang="en-IN" dirty="0"/>
              <a:t>is a 1-semester 3-credit Foundation Course in 		[42 sessions]</a:t>
            </a:r>
          </a:p>
          <a:p>
            <a:pPr marL="0" indent="0">
              <a:buNone/>
            </a:pPr>
            <a:r>
              <a:rPr lang="en-IN" dirty="0"/>
              <a:t>	 Human Values and Professional Ethics</a:t>
            </a:r>
          </a:p>
          <a:p>
            <a:pPr marL="0" indent="0">
              <a:buNone/>
            </a:pPr>
            <a:r>
              <a:rPr lang="en-IN" b="1" dirty="0">
                <a:solidFill>
                  <a:srgbClr val="0070C0"/>
                </a:solidFill>
              </a:rPr>
              <a:t>  Socially Relevant Projects</a:t>
            </a:r>
          </a:p>
          <a:p>
            <a:pPr marL="0" indent="0">
              <a:buNone/>
            </a:pPr>
            <a:endParaRPr lang="en-IN" b="1" dirty="0"/>
          </a:p>
        </p:txBody>
      </p:sp>
    </p:spTree>
    <p:extLst>
      <p:ext uri="{BB962C8B-B14F-4D97-AF65-F5344CB8AC3E}">
        <p14:creationId xmlns:p14="http://schemas.microsoft.com/office/powerpoint/2010/main" val="3066207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AF04-9A98-4317-B13E-7F62E0061E53}"/>
              </a:ext>
            </a:extLst>
          </p:cNvPr>
          <p:cNvSpPr>
            <a:spLocks noGrp="1"/>
          </p:cNvSpPr>
          <p:nvPr>
            <p:ph type="title"/>
          </p:nvPr>
        </p:nvSpPr>
        <p:spPr/>
        <p:txBody>
          <a:bodyPr/>
          <a:lstStyle/>
          <a:p>
            <a:r>
              <a:rPr lang="en-US" dirty="0"/>
              <a:t>For More Information</a:t>
            </a:r>
            <a:endParaRPr lang="en-IN" dirty="0"/>
          </a:p>
        </p:txBody>
      </p:sp>
      <p:sp>
        <p:nvSpPr>
          <p:cNvPr id="3" name="Text Placeholder 2">
            <a:extLst>
              <a:ext uri="{FF2B5EF4-FFF2-40B4-BE49-F238E27FC236}">
                <a16:creationId xmlns:a16="http://schemas.microsoft.com/office/drawing/2014/main" id="{18C25AEB-B1E3-45A5-9B78-CB54E291F9F6}"/>
              </a:ext>
            </a:extLst>
          </p:cNvPr>
          <p:cNvSpPr>
            <a:spLocks noGrp="1"/>
          </p:cNvSpPr>
          <p:nvPr>
            <p:ph type="body" sz="quarter" idx="13"/>
          </p:nvPr>
        </p:nvSpPr>
        <p:spPr/>
        <p:txBody>
          <a:bodyPr>
            <a:normAutofit/>
          </a:bodyPr>
          <a:lstStyle/>
          <a:p>
            <a:pPr marL="0" indent="0">
              <a:buNone/>
            </a:pPr>
            <a:r>
              <a:rPr lang="en-US" dirty="0"/>
              <a:t>				</a:t>
            </a:r>
            <a:r>
              <a:rPr lang="en-US" dirty="0">
                <a:hlinkClick r:id="rId2"/>
              </a:rPr>
              <a:t>https://ichvhe.uhv.org.in/</a:t>
            </a:r>
            <a:endParaRPr lang="en-US" dirty="0"/>
          </a:p>
          <a:p>
            <a:pPr marL="0" indent="0">
              <a:buNone/>
            </a:pPr>
            <a:r>
              <a:rPr lang="en-US" dirty="0"/>
              <a:t>				</a:t>
            </a:r>
            <a:r>
              <a:rPr lang="en-US" dirty="0">
                <a:hlinkClick r:id="rId3"/>
              </a:rPr>
              <a:t>https://uhv.org.in/</a:t>
            </a:r>
            <a:endParaRPr lang="en-US" dirty="0"/>
          </a:p>
          <a:p>
            <a:pPr marL="0" indent="0">
              <a:buNone/>
            </a:pPr>
            <a:r>
              <a:rPr lang="en-US" dirty="0"/>
              <a:t>	</a:t>
            </a:r>
          </a:p>
          <a:p>
            <a:pPr marL="0" indent="0">
              <a:buNone/>
            </a:pPr>
            <a:endParaRPr lang="en-US" dirty="0"/>
          </a:p>
          <a:p>
            <a:pPr marL="0" indent="0">
              <a:buNone/>
            </a:pPr>
            <a:r>
              <a:rPr lang="en-US" dirty="0"/>
              <a:t>				</a:t>
            </a:r>
            <a:r>
              <a:rPr lang="en-US" dirty="0">
                <a:hlinkClick r:id="rId4"/>
              </a:rPr>
              <a:t>https://fdp-si.aicte-india.org/index.php</a:t>
            </a:r>
            <a:endParaRPr lang="en-US" dirty="0"/>
          </a:p>
          <a:p>
            <a:pPr marL="0" indent="0">
              <a:buNone/>
            </a:pPr>
            <a:endParaRPr lang="en-US" dirty="0"/>
          </a:p>
          <a:p>
            <a:pPr marL="0" indent="0">
              <a:buNone/>
            </a:pPr>
            <a:endParaRPr lang="en-US" dirty="0"/>
          </a:p>
          <a:p>
            <a:pPr marL="0" indent="0">
              <a:buNone/>
            </a:pPr>
            <a:r>
              <a:rPr lang="en-US" dirty="0"/>
              <a:t>		 </a:t>
            </a:r>
            <a:r>
              <a:rPr lang="en-US" dirty="0">
                <a:hlinkClick r:id="rId5"/>
              </a:rPr>
              <a:t>https://www.youtube.com/c/UniversalHumanValues</a:t>
            </a:r>
            <a:endParaRPr lang="en-US" dirty="0"/>
          </a:p>
          <a:p>
            <a:pPr marL="0" indent="0">
              <a:buNone/>
            </a:pPr>
            <a:endParaRPr lang="en-US" dirty="0"/>
          </a:p>
          <a:p>
            <a:pPr marL="0" indent="0">
              <a:buNone/>
            </a:pPr>
            <a:endParaRPr lang="en-US" dirty="0"/>
          </a:p>
          <a:p>
            <a:pPr marL="0" indent="0">
              <a:buNone/>
            </a:pPr>
            <a:r>
              <a:rPr lang="en-US" dirty="0"/>
              <a:t>		 </a:t>
            </a:r>
            <a:r>
              <a:rPr lang="en-US" dirty="0">
                <a:hlinkClick r:id="rId6"/>
              </a:rPr>
              <a:t>ichvhe2024@gmail.com</a:t>
            </a:r>
            <a:r>
              <a:rPr lang="en-US" dirty="0"/>
              <a:t> </a:t>
            </a:r>
          </a:p>
          <a:p>
            <a:pPr marL="0" indent="0">
              <a:buNone/>
            </a:pPr>
            <a:r>
              <a:rPr lang="en-US" dirty="0"/>
              <a:t>		 </a:t>
            </a:r>
            <a:r>
              <a:rPr lang="en-US" dirty="0">
                <a:hlinkClick r:id="rId7"/>
              </a:rPr>
              <a:t>uhvfoundation@gmail.com</a:t>
            </a:r>
            <a:endParaRPr lang="en-US" dirty="0"/>
          </a:p>
          <a:p>
            <a:pPr marL="0" indent="0">
              <a:buNone/>
            </a:pPr>
            <a:r>
              <a:rPr lang="en-US" dirty="0"/>
              <a:t>		 </a:t>
            </a:r>
            <a:r>
              <a:rPr lang="en-US" dirty="0">
                <a:hlinkClick r:id="rId8"/>
              </a:rPr>
              <a:t>ichvhe.uhvfoundation@uhv.org.in</a:t>
            </a:r>
            <a:r>
              <a:rPr lang="en-US" dirty="0"/>
              <a:t> </a:t>
            </a:r>
          </a:p>
        </p:txBody>
      </p:sp>
      <p:pic>
        <p:nvPicPr>
          <p:cNvPr id="5" name="Picture 4">
            <a:hlinkClick r:id="rId5"/>
            <a:extLst>
              <a:ext uri="{FF2B5EF4-FFF2-40B4-BE49-F238E27FC236}">
                <a16:creationId xmlns:a16="http://schemas.microsoft.com/office/drawing/2014/main" id="{FAA917F3-37DF-4A2B-97E5-8D73EB5A14FD}"/>
              </a:ext>
            </a:extLst>
          </p:cNvPr>
          <p:cNvPicPr>
            <a:picLocks noChangeAspect="1"/>
          </p:cNvPicPr>
          <p:nvPr/>
        </p:nvPicPr>
        <p:blipFill rotWithShape="1">
          <a:blip r:embed="rId9">
            <a:extLst>
              <a:ext uri="{28A0092B-C50C-407E-A947-70E740481C1C}">
                <a14:useLocalDpi xmlns:a14="http://schemas.microsoft.com/office/drawing/2010/main" val="0"/>
              </a:ext>
            </a:extLst>
          </a:blip>
          <a:srcRect t="20099" b="16864"/>
          <a:stretch/>
        </p:blipFill>
        <p:spPr>
          <a:xfrm>
            <a:off x="346362" y="3357449"/>
            <a:ext cx="1669474" cy="1052397"/>
          </a:xfrm>
          <a:prstGeom prst="rect">
            <a:avLst/>
          </a:prstGeom>
        </p:spPr>
      </p:pic>
      <p:pic>
        <p:nvPicPr>
          <p:cNvPr id="7" name="Picture 6">
            <a:hlinkClick r:id="rId3"/>
            <a:extLst>
              <a:ext uri="{FF2B5EF4-FFF2-40B4-BE49-F238E27FC236}">
                <a16:creationId xmlns:a16="http://schemas.microsoft.com/office/drawing/2014/main" id="{CD84EAC4-770E-4803-B4F8-DD2BDE466A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799" y="614681"/>
            <a:ext cx="1752600" cy="560832"/>
          </a:xfrm>
          <a:prstGeom prst="rect">
            <a:avLst/>
          </a:prstGeom>
        </p:spPr>
      </p:pic>
      <p:pic>
        <p:nvPicPr>
          <p:cNvPr id="14" name="Picture 13">
            <a:hlinkClick r:id="rId4"/>
            <a:extLst>
              <a:ext uri="{FF2B5EF4-FFF2-40B4-BE49-F238E27FC236}">
                <a16:creationId xmlns:a16="http://schemas.microsoft.com/office/drawing/2014/main" id="{EAFEBE85-A42D-483E-80A1-10848DCB2E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4600" y="1890772"/>
            <a:ext cx="1123950" cy="1123950"/>
          </a:xfrm>
          <a:prstGeom prst="rect">
            <a:avLst/>
          </a:prstGeom>
        </p:spPr>
      </p:pic>
      <p:pic>
        <p:nvPicPr>
          <p:cNvPr id="1026" name="Picture 2" descr="Email Symbol icon PNG and SVG Vector Free Download">
            <a:extLst>
              <a:ext uri="{FF2B5EF4-FFF2-40B4-BE49-F238E27FC236}">
                <a16:creationId xmlns:a16="http://schemas.microsoft.com/office/drawing/2014/main" id="{E2680532-E307-462A-8024-6C56A12E52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532" y="4800600"/>
            <a:ext cx="1017134" cy="9573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BA704A7-E4DA-4670-8E3C-8C6077014F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4600" y="614423"/>
            <a:ext cx="1108964" cy="1123949"/>
          </a:xfrm>
          <a:prstGeom prst="rect">
            <a:avLst/>
          </a:prstGeom>
        </p:spPr>
      </p:pic>
    </p:spTree>
    <p:extLst>
      <p:ext uri="{BB962C8B-B14F-4D97-AF65-F5344CB8AC3E}">
        <p14:creationId xmlns:p14="http://schemas.microsoft.com/office/powerpoint/2010/main" val="3317407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7D3DD-323B-4BF8-82F9-A8DA96586387}"/>
              </a:ext>
            </a:extLst>
          </p:cNvPr>
          <p:cNvSpPr>
            <a:spLocks noGrp="1"/>
          </p:cNvSpPr>
          <p:nvPr>
            <p:ph type="title"/>
          </p:nvPr>
        </p:nvSpPr>
        <p:spPr/>
        <p:txBody>
          <a:bodyPr/>
          <a:lstStyle/>
          <a:p>
            <a:r>
              <a:rPr lang="en-IN" dirty="0"/>
              <a:t>UHV-II: A Foundation Course in Human Values and Professional Ethics</a:t>
            </a:r>
          </a:p>
        </p:txBody>
      </p:sp>
      <p:sp>
        <p:nvSpPr>
          <p:cNvPr id="6" name="Text Placeholder 5">
            <a:extLst>
              <a:ext uri="{FF2B5EF4-FFF2-40B4-BE49-F238E27FC236}">
                <a16:creationId xmlns:a16="http://schemas.microsoft.com/office/drawing/2014/main" id="{D0F78C66-8B0A-4D1A-B212-CF1C98430B02}"/>
              </a:ext>
            </a:extLst>
          </p:cNvPr>
          <p:cNvSpPr>
            <a:spLocks noGrp="1"/>
          </p:cNvSpPr>
          <p:nvPr>
            <p:ph type="body" sz="quarter" idx="13"/>
          </p:nvPr>
        </p:nvSpPr>
        <p:spPr/>
        <p:txBody>
          <a:bodyPr>
            <a:normAutofit lnSpcReduction="10000"/>
          </a:bodyPr>
          <a:lstStyle/>
          <a:p>
            <a:pPr marL="0" indent="0">
              <a:buNone/>
            </a:pPr>
            <a:r>
              <a:rPr lang="en-IN" dirty="0"/>
              <a:t>1 Semester, 3 credit course, L-T-P-C: 2-1-0-3</a:t>
            </a:r>
          </a:p>
          <a:p>
            <a:pPr marL="0" indent="0">
              <a:buNone/>
            </a:pPr>
            <a:endParaRPr lang="en-IN" dirty="0"/>
          </a:p>
          <a:p>
            <a:pPr marL="0" indent="0">
              <a:buNone/>
            </a:pPr>
            <a:r>
              <a:rPr lang="en-IN" dirty="0"/>
              <a:t>28 lectures</a:t>
            </a:r>
          </a:p>
          <a:p>
            <a:pPr marL="0" indent="0">
              <a:buNone/>
            </a:pPr>
            <a:r>
              <a:rPr lang="en-IN" dirty="0"/>
              <a:t>14 practice sessions (practical)</a:t>
            </a:r>
          </a:p>
          <a:p>
            <a:pPr marL="0" indent="0">
              <a:buNone/>
            </a:pPr>
            <a:endParaRPr lang="en-IN" dirty="0"/>
          </a:p>
          <a:p>
            <a:pPr marL="0" indent="0">
              <a:buNone/>
            </a:pPr>
            <a:r>
              <a:rPr lang="en-IN" dirty="0"/>
              <a:t>Organised in 5 modules</a:t>
            </a:r>
          </a:p>
          <a:p>
            <a:pPr marL="0" indent="0">
              <a:buNone/>
            </a:pPr>
            <a:endParaRPr lang="en-IN" dirty="0"/>
          </a:p>
          <a:p>
            <a:pPr marL="0" indent="0">
              <a:buNone/>
            </a:pPr>
            <a:r>
              <a:rPr lang="en-US" dirty="0"/>
              <a:t>To be taught by trained UHV-II faculty</a:t>
            </a:r>
          </a:p>
          <a:p>
            <a:pPr marL="0" indent="0">
              <a:buNone/>
            </a:pPr>
            <a:r>
              <a:rPr lang="en-US" dirty="0"/>
              <a:t>in 1</a:t>
            </a:r>
            <a:r>
              <a:rPr lang="en-US" baseline="30000" dirty="0"/>
              <a:t>st</a:t>
            </a:r>
            <a:r>
              <a:rPr lang="en-US" dirty="0"/>
              <a:t>, 2</a:t>
            </a:r>
            <a:r>
              <a:rPr lang="en-US" baseline="30000" dirty="0"/>
              <a:t>nd</a:t>
            </a:r>
            <a:r>
              <a:rPr lang="en-US" dirty="0"/>
              <a:t>, 3</a:t>
            </a:r>
            <a:r>
              <a:rPr lang="en-US" baseline="30000" dirty="0"/>
              <a:t>rd</a:t>
            </a:r>
            <a:r>
              <a:rPr lang="en-US" dirty="0"/>
              <a:t> or 4</a:t>
            </a:r>
            <a:r>
              <a:rPr lang="en-US" baseline="30000" dirty="0"/>
              <a:t>th</a:t>
            </a:r>
            <a:r>
              <a:rPr lang="en-US" dirty="0"/>
              <a:t> semester of professional colleges</a:t>
            </a:r>
          </a:p>
          <a:p>
            <a:pPr marL="0" indent="0">
              <a:buNone/>
            </a:pPr>
            <a:r>
              <a:rPr lang="en-IN" dirty="0"/>
              <a:t>In </a:t>
            </a:r>
            <a:r>
              <a:rPr lang="en-US" dirty="0"/>
              <a:t>1</a:t>
            </a:r>
            <a:r>
              <a:rPr lang="en-US" baseline="30000" dirty="0"/>
              <a:t>st</a:t>
            </a:r>
            <a:r>
              <a:rPr lang="en-US" dirty="0"/>
              <a:t>, 2</a:t>
            </a:r>
            <a:r>
              <a:rPr lang="en-US" baseline="30000" dirty="0"/>
              <a:t>nd </a:t>
            </a:r>
            <a:r>
              <a:rPr lang="en-US" dirty="0"/>
              <a:t>professional of medical education…</a:t>
            </a: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Related FDPs</a:t>
            </a:r>
          </a:p>
          <a:p>
            <a:pPr marL="0" indent="0">
              <a:buNone/>
            </a:pPr>
            <a:r>
              <a:rPr lang="en-IN" dirty="0"/>
              <a:t>	UHV-II FDP 8-days f2f or 5+5 days online</a:t>
            </a:r>
          </a:p>
          <a:p>
            <a:pPr marL="0" indent="0">
              <a:buNone/>
            </a:pPr>
            <a:r>
              <a:rPr lang="en-IN" dirty="0"/>
              <a:t>	UHV-Introduction 3-days f2f or 5-days online</a:t>
            </a:r>
          </a:p>
        </p:txBody>
      </p:sp>
      <p:pic>
        <p:nvPicPr>
          <p:cNvPr id="5" name="Picture 4">
            <a:hlinkClick r:id="rId2"/>
            <a:extLst>
              <a:ext uri="{FF2B5EF4-FFF2-40B4-BE49-F238E27FC236}">
                <a16:creationId xmlns:a16="http://schemas.microsoft.com/office/drawing/2014/main" id="{4794EE71-9ADE-42B5-90CB-DD2F1171EC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10600" y="559559"/>
            <a:ext cx="3581401" cy="4810837"/>
          </a:xfrm>
          <a:prstGeom prst="rect">
            <a:avLst/>
          </a:prstGeom>
        </p:spPr>
      </p:pic>
      <p:sp>
        <p:nvSpPr>
          <p:cNvPr id="7" name="TextBox 6">
            <a:extLst>
              <a:ext uri="{FF2B5EF4-FFF2-40B4-BE49-F238E27FC236}">
                <a16:creationId xmlns:a16="http://schemas.microsoft.com/office/drawing/2014/main" id="{730F746C-D4C6-482A-9CD5-EFAE1FAEB31F}"/>
              </a:ext>
            </a:extLst>
          </p:cNvPr>
          <p:cNvSpPr txBox="1"/>
          <p:nvPr/>
        </p:nvSpPr>
        <p:spPr>
          <a:xfrm>
            <a:off x="8610599" y="5522796"/>
            <a:ext cx="3581402" cy="646331"/>
          </a:xfrm>
          <a:prstGeom prst="rect">
            <a:avLst/>
          </a:prstGeom>
          <a:noFill/>
        </p:spPr>
        <p:txBody>
          <a:bodyPr wrap="square">
            <a:spAutoFit/>
          </a:bodyPr>
          <a:lstStyle/>
          <a:p>
            <a:pPr marL="0" indent="0">
              <a:buNone/>
            </a:pPr>
            <a:r>
              <a:rPr lang="en-US" dirty="0"/>
              <a:t>Free Download</a:t>
            </a:r>
          </a:p>
          <a:p>
            <a:pPr marL="0" indent="0">
              <a:buNone/>
            </a:pPr>
            <a:r>
              <a:rPr lang="en-US" dirty="0">
                <a:hlinkClick r:id="rId2"/>
              </a:rPr>
              <a:t>https://uhv.org.in/Uhve.php</a:t>
            </a:r>
            <a:r>
              <a:rPr lang="en-US" dirty="0"/>
              <a:t> </a:t>
            </a:r>
            <a:endParaRPr lang="en-IN" dirty="0"/>
          </a:p>
        </p:txBody>
      </p:sp>
    </p:spTree>
    <p:extLst>
      <p:ext uri="{BB962C8B-B14F-4D97-AF65-F5344CB8AC3E}">
        <p14:creationId xmlns:p14="http://schemas.microsoft.com/office/powerpoint/2010/main" val="488842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B5743-56EB-439F-AFA8-D87CCB647992}"/>
              </a:ext>
            </a:extLst>
          </p:cNvPr>
          <p:cNvSpPr>
            <a:spLocks noGrp="1"/>
          </p:cNvSpPr>
          <p:nvPr>
            <p:ph type="title"/>
          </p:nvPr>
        </p:nvSpPr>
        <p:spPr/>
        <p:txBody>
          <a:bodyPr/>
          <a:lstStyle/>
          <a:p>
            <a:r>
              <a:rPr lang="en-IN" dirty="0"/>
              <a:t>In UHV-II, We explore…</a:t>
            </a:r>
          </a:p>
        </p:txBody>
      </p:sp>
      <p:pic>
        <p:nvPicPr>
          <p:cNvPr id="10" name="Picture 9">
            <a:extLst>
              <a:ext uri="{FF2B5EF4-FFF2-40B4-BE49-F238E27FC236}">
                <a16:creationId xmlns:a16="http://schemas.microsoft.com/office/drawing/2014/main" id="{EBF087E8-1F09-430D-8925-7F983E2D7DF7}"/>
              </a:ext>
            </a:extLst>
          </p:cNvPr>
          <p:cNvPicPr>
            <a:picLocks noChangeAspect="1"/>
          </p:cNvPicPr>
          <p:nvPr/>
        </p:nvPicPr>
        <p:blipFill>
          <a:blip r:embed="rId2"/>
          <a:stretch>
            <a:fillRect/>
          </a:stretch>
        </p:blipFill>
        <p:spPr>
          <a:xfrm>
            <a:off x="6272048" y="2977750"/>
            <a:ext cx="5919952" cy="3575450"/>
          </a:xfrm>
          <a:prstGeom prst="rect">
            <a:avLst/>
          </a:prstGeom>
        </p:spPr>
      </p:pic>
      <p:sp>
        <p:nvSpPr>
          <p:cNvPr id="12" name="TextBox 11">
            <a:extLst>
              <a:ext uri="{FF2B5EF4-FFF2-40B4-BE49-F238E27FC236}">
                <a16:creationId xmlns:a16="http://schemas.microsoft.com/office/drawing/2014/main" id="{0528F6DE-B366-4983-9ACD-201F2026A1F1}"/>
              </a:ext>
            </a:extLst>
          </p:cNvPr>
          <p:cNvSpPr txBox="1"/>
          <p:nvPr/>
        </p:nvSpPr>
        <p:spPr>
          <a:xfrm>
            <a:off x="60434" y="609600"/>
            <a:ext cx="12192000" cy="2062103"/>
          </a:xfrm>
          <a:prstGeom prst="rect">
            <a:avLst/>
          </a:prstGeom>
          <a:noFill/>
        </p:spPr>
        <p:txBody>
          <a:bodyPr wrap="square">
            <a:spAutoFit/>
          </a:bodyPr>
          <a:lstStyle/>
          <a:p>
            <a:pPr>
              <a:buFont typeface="Symbol" pitchFamily="18" charset="2"/>
              <a:buNone/>
            </a:pPr>
            <a:r>
              <a:rPr lang="en-US" altLang="en-US" sz="2000" dirty="0"/>
              <a:t>To understand the inherent harmony in nature and to live accordingly (sustainably), we need:</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To facilitate a conducive environment for the </a:t>
            </a:r>
            <a:r>
              <a:rPr lang="en-US" altLang="en-US" b="1" dirty="0"/>
              <a:t>activity</a:t>
            </a:r>
            <a:r>
              <a:rPr lang="en-US" altLang="en-US" dirty="0"/>
              <a:t> (at least not violate it) of all orders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To facilitate the </a:t>
            </a:r>
            <a:r>
              <a:rPr lang="en-US" altLang="en-US" b="1" dirty="0"/>
              <a:t>innateness</a:t>
            </a:r>
            <a:r>
              <a:rPr lang="en-US" altLang="en-US" dirty="0"/>
              <a:t> (or at least not violate it) of all orders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To facilitate the </a:t>
            </a:r>
            <a:r>
              <a:rPr lang="en-US" altLang="en-US" b="1" dirty="0"/>
              <a:t>inheritance</a:t>
            </a:r>
            <a:r>
              <a:rPr lang="en-US" altLang="en-US" dirty="0"/>
              <a:t> (or at least not violate it) of all orders</a:t>
            </a:r>
          </a:p>
        </p:txBody>
      </p:sp>
    </p:spTree>
    <p:extLst>
      <p:ext uri="{BB962C8B-B14F-4D97-AF65-F5344CB8AC3E}">
        <p14:creationId xmlns:p14="http://schemas.microsoft.com/office/powerpoint/2010/main" val="898557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BE2B-4C8F-4381-BD4F-5517D551D6A7}"/>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C68ABF0C-1A5A-4118-824E-210D6350D076}"/>
              </a:ext>
            </a:extLst>
          </p:cNvPr>
          <p:cNvSpPr>
            <a:spLocks noGrp="1"/>
          </p:cNvSpPr>
          <p:nvPr>
            <p:ph type="body" sz="quarter" idx="13"/>
          </p:nvPr>
        </p:nvSpPr>
        <p:spPr/>
        <p:txBody>
          <a:bodyPr/>
          <a:lstStyle/>
          <a:p>
            <a:endParaRPr lang="en-IN"/>
          </a:p>
        </p:txBody>
      </p:sp>
      <p:graphicFrame>
        <p:nvGraphicFramePr>
          <p:cNvPr id="4" name="Table 3">
            <a:extLst>
              <a:ext uri="{FF2B5EF4-FFF2-40B4-BE49-F238E27FC236}">
                <a16:creationId xmlns:a16="http://schemas.microsoft.com/office/drawing/2014/main" id="{A8979EA3-B264-4964-B596-E9FE0AF2FB70}"/>
              </a:ext>
            </a:extLst>
          </p:cNvPr>
          <p:cNvGraphicFramePr>
            <a:graphicFrameLocks noGrp="1"/>
          </p:cNvGraphicFramePr>
          <p:nvPr>
            <p:extLst>
              <p:ext uri="{D42A27DB-BD31-4B8C-83A1-F6EECF244321}">
                <p14:modId xmlns:p14="http://schemas.microsoft.com/office/powerpoint/2010/main" val="1342012847"/>
              </p:ext>
            </p:extLst>
          </p:nvPr>
        </p:nvGraphicFramePr>
        <p:xfrm>
          <a:off x="0" y="0"/>
          <a:ext cx="12192000" cy="65532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0000"/>
                    </a:ext>
                  </a:extLst>
                </a:gridCol>
                <a:gridCol w="10566400">
                  <a:extLst>
                    <a:ext uri="{9D8B030D-6E8A-4147-A177-3AD203B41FA5}">
                      <a16:colId xmlns:a16="http://schemas.microsoft.com/office/drawing/2014/main" val="20001"/>
                    </a:ext>
                  </a:extLst>
                </a:gridCol>
              </a:tblGrid>
              <a:tr h="626281">
                <a:tc>
                  <a:txBody>
                    <a:bodyPr/>
                    <a:lstStyle/>
                    <a:p>
                      <a:r>
                        <a:rPr lang="en-US" sz="2200" dirty="0">
                          <a:solidFill>
                            <a:schemeClr val="tx1"/>
                          </a:solidFill>
                          <a:latin typeface="Arial" pitchFamily="34" charset="0"/>
                          <a:cs typeface="Arial" pitchFamily="34" charset="0"/>
                        </a:rPr>
                        <a:t>Order</a:t>
                      </a:r>
                    </a:p>
                  </a:txBody>
                  <a:tcPr marT="45724" marB="45724"/>
                </a:tc>
                <a:tc>
                  <a:txBody>
                    <a:bodyPr/>
                    <a:lstStyle/>
                    <a:p>
                      <a:r>
                        <a:rPr lang="en-US" sz="2200" dirty="0">
                          <a:solidFill>
                            <a:schemeClr val="tx1"/>
                          </a:solidFill>
                          <a:latin typeface="Arial" pitchFamily="34" charset="0"/>
                          <a:cs typeface="Arial" pitchFamily="34" charset="0"/>
                        </a:rPr>
                        <a:t>Human Participation for Harmony, Mutual Fulfillment</a:t>
                      </a:r>
                    </a:p>
                  </a:txBody>
                  <a:tcPr marT="45724" marB="45724"/>
                </a:tc>
                <a:extLst>
                  <a:ext uri="{0D108BD9-81ED-4DB2-BD59-A6C34878D82A}">
                    <a16:rowId xmlns:a16="http://schemas.microsoft.com/office/drawing/2014/main" val="10000"/>
                  </a:ext>
                </a:extLst>
              </a:tr>
              <a:tr h="1028896">
                <a:tc>
                  <a:txBody>
                    <a:bodyPr/>
                    <a:lstStyle/>
                    <a:p>
                      <a:r>
                        <a:rPr lang="en-US" sz="2000" b="1" dirty="0">
                          <a:latin typeface="Arial" pitchFamily="34" charset="0"/>
                          <a:cs typeface="Arial" pitchFamily="34" charset="0"/>
                        </a:rPr>
                        <a:t>Physical</a:t>
                      </a:r>
                      <a:r>
                        <a:rPr lang="en-US" sz="2000" dirty="0">
                          <a:latin typeface="Arial" pitchFamily="34" charset="0"/>
                          <a:cs typeface="Arial" pitchFamily="34" charset="0"/>
                        </a:rPr>
                        <a:t> Order</a:t>
                      </a:r>
                    </a:p>
                  </a:txBody>
                  <a:tcPr marT="45724" marB="45724"/>
                </a:tc>
                <a:tc>
                  <a:txBody>
                    <a:bodyPr/>
                    <a:lstStyle/>
                    <a:p>
                      <a:r>
                        <a:rPr lang="en-US" sz="2000" dirty="0">
                          <a:latin typeface="Arial" pitchFamily="34" charset="0"/>
                          <a:cs typeface="Arial" pitchFamily="34" charset="0"/>
                        </a:rPr>
                        <a:t>Facilitate its </a:t>
                      </a:r>
                      <a:r>
                        <a:rPr lang="en-US" sz="2000" b="1" dirty="0">
                          <a:latin typeface="Arial" pitchFamily="34" charset="0"/>
                          <a:cs typeface="Arial" pitchFamily="34" charset="0"/>
                        </a:rPr>
                        <a:t>existence</a:t>
                      </a:r>
                      <a:r>
                        <a:rPr lang="en-US" sz="2000" dirty="0">
                          <a:latin typeface="Arial" pitchFamily="34" charset="0"/>
                          <a:cs typeface="Arial" pitchFamily="34" charset="0"/>
                        </a:rPr>
                        <a:t> by ensuring conducive environment and maintaining / ensuring its </a:t>
                      </a:r>
                      <a:r>
                        <a:rPr lang="en-US" sz="2000" b="1" dirty="0">
                          <a:latin typeface="Arial" pitchFamily="34" charset="0"/>
                          <a:cs typeface="Arial" pitchFamily="34" charset="0"/>
                        </a:rPr>
                        <a:t>constitution</a:t>
                      </a:r>
                      <a:r>
                        <a:rPr lang="en-US" sz="2000" dirty="0">
                          <a:latin typeface="Arial" pitchFamily="34" charset="0"/>
                          <a:cs typeface="Arial" pitchFamily="34" charset="0"/>
                        </a:rPr>
                        <a:t> (</a:t>
                      </a:r>
                      <a:r>
                        <a:rPr lang="en-US" sz="2000" dirty="0" err="1">
                          <a:latin typeface="Arial" pitchFamily="34" charset="0"/>
                          <a:cs typeface="Arial" pitchFamily="34" charset="0"/>
                        </a:rPr>
                        <a:t>eg</a:t>
                      </a:r>
                      <a:r>
                        <a:rPr lang="en-US" sz="2000" dirty="0">
                          <a:latin typeface="Arial" pitchFamily="34" charset="0"/>
                          <a:cs typeface="Arial" pitchFamily="34" charset="0"/>
                        </a:rPr>
                        <a:t>. constitution of earth)</a:t>
                      </a:r>
                    </a:p>
                  </a:txBody>
                  <a:tcPr marT="45724" marB="45724"/>
                </a:tc>
                <a:extLst>
                  <a:ext uri="{0D108BD9-81ED-4DB2-BD59-A6C34878D82A}">
                    <a16:rowId xmlns:a16="http://schemas.microsoft.com/office/drawing/2014/main" val="10001"/>
                  </a:ext>
                </a:extLst>
              </a:tr>
              <a:tr h="1028896">
                <a:tc>
                  <a:txBody>
                    <a:bodyPr/>
                    <a:lstStyle/>
                    <a:p>
                      <a:r>
                        <a:rPr lang="en-US" sz="2000" b="1" dirty="0">
                          <a:latin typeface="Arial" pitchFamily="34" charset="0"/>
                          <a:cs typeface="Arial" pitchFamily="34" charset="0"/>
                        </a:rPr>
                        <a:t>Bio </a:t>
                      </a:r>
                      <a:r>
                        <a:rPr lang="en-US" sz="2000" dirty="0">
                          <a:latin typeface="Arial" pitchFamily="34" charset="0"/>
                          <a:cs typeface="Arial" pitchFamily="34" charset="0"/>
                        </a:rPr>
                        <a:t>Order</a:t>
                      </a:r>
                    </a:p>
                  </a:txBody>
                  <a:tcPr marT="45724" marB="45724"/>
                </a:tc>
                <a:tc>
                  <a:txBody>
                    <a:bodyPr/>
                    <a:lstStyle/>
                    <a:p>
                      <a:r>
                        <a:rPr lang="en-US" sz="2000" dirty="0">
                          <a:latin typeface="Arial" pitchFamily="34" charset="0"/>
                          <a:cs typeface="Arial" pitchFamily="34" charset="0"/>
                        </a:rPr>
                        <a:t>Facilitate its </a:t>
                      </a:r>
                      <a:r>
                        <a:rPr lang="en-US" sz="2000" b="1" dirty="0">
                          <a:latin typeface="Arial" pitchFamily="34" charset="0"/>
                          <a:cs typeface="Arial" pitchFamily="34" charset="0"/>
                        </a:rPr>
                        <a:t>growth</a:t>
                      </a:r>
                      <a:r>
                        <a:rPr lang="en-US" sz="2000" dirty="0">
                          <a:latin typeface="Arial" pitchFamily="34" charset="0"/>
                          <a:cs typeface="Arial" pitchFamily="34" charset="0"/>
                        </a:rPr>
                        <a:t> by ensuring conducive environment and maintaining / ensuring its </a:t>
                      </a:r>
                      <a:r>
                        <a:rPr lang="en-US" sz="2000" b="1" dirty="0">
                          <a:latin typeface="Arial" pitchFamily="34" charset="0"/>
                          <a:cs typeface="Arial" pitchFamily="34" charset="0"/>
                        </a:rPr>
                        <a:t>seed</a:t>
                      </a:r>
                      <a:r>
                        <a:rPr lang="en-US" sz="2000" dirty="0">
                          <a:latin typeface="Arial" pitchFamily="34" charset="0"/>
                          <a:cs typeface="Arial" pitchFamily="34" charset="0"/>
                        </a:rPr>
                        <a:t> (e.g. seed of rice)</a:t>
                      </a:r>
                    </a:p>
                  </a:txBody>
                  <a:tcPr marT="45724" marB="45724"/>
                </a:tc>
                <a:extLst>
                  <a:ext uri="{0D108BD9-81ED-4DB2-BD59-A6C34878D82A}">
                    <a16:rowId xmlns:a16="http://schemas.microsoft.com/office/drawing/2014/main" val="10002"/>
                  </a:ext>
                </a:extLst>
              </a:tr>
              <a:tr h="1498182">
                <a:tc>
                  <a:txBody>
                    <a:bodyPr/>
                    <a:lstStyle/>
                    <a:p>
                      <a:r>
                        <a:rPr lang="en-US" sz="2000" b="1" dirty="0">
                          <a:latin typeface="Arial" pitchFamily="34" charset="0"/>
                          <a:cs typeface="Arial" pitchFamily="34" charset="0"/>
                        </a:rPr>
                        <a:t>Animal</a:t>
                      </a:r>
                      <a:r>
                        <a:rPr lang="en-US" sz="2000" dirty="0">
                          <a:latin typeface="Arial" pitchFamily="34" charset="0"/>
                          <a:cs typeface="Arial" pitchFamily="34" charset="0"/>
                        </a:rPr>
                        <a:t> Order</a:t>
                      </a:r>
                    </a:p>
                  </a:txBody>
                  <a:tcPr marT="45724" marB="45724"/>
                </a:tc>
                <a:tc>
                  <a:txBody>
                    <a:bodyPr/>
                    <a:lstStyle/>
                    <a:p>
                      <a:pPr marL="457200" indent="-457200">
                        <a:buFont typeface="+mj-lt"/>
                        <a:buNone/>
                        <a:defRPr/>
                      </a:pPr>
                      <a:r>
                        <a:rPr lang="en-US" sz="2000" dirty="0">
                          <a:latin typeface="Arial" pitchFamily="34" charset="0"/>
                          <a:cs typeface="Arial" pitchFamily="34" charset="0"/>
                        </a:rPr>
                        <a:t>Facilitate care of the body by ensuring physical facility, environment for existence &amp; growth of body. To ensure its</a:t>
                      </a:r>
                      <a:r>
                        <a:rPr lang="en-US" sz="2000" b="1" dirty="0">
                          <a:latin typeface="Arial" pitchFamily="34" charset="0"/>
                          <a:cs typeface="Arial" pitchFamily="34" charset="0"/>
                        </a:rPr>
                        <a:t> will to live</a:t>
                      </a:r>
                      <a:endParaRPr lang="en-US" sz="2000" b="0" dirty="0">
                        <a:latin typeface="Arial" pitchFamily="34" charset="0"/>
                        <a:cs typeface="Arial" pitchFamily="34" charset="0"/>
                      </a:endParaRPr>
                    </a:p>
                    <a:p>
                      <a:pPr marL="457200" indent="-457200">
                        <a:buFont typeface="+mj-lt"/>
                        <a:buNone/>
                        <a:defRPr/>
                      </a:pPr>
                      <a:r>
                        <a:rPr lang="en-US" sz="2000" dirty="0">
                          <a:latin typeface="Arial" pitchFamily="34" charset="0"/>
                          <a:cs typeface="Arial" pitchFamily="34" charset="0"/>
                        </a:rPr>
                        <a:t>Maintaining / ensuring its </a:t>
                      </a:r>
                      <a:r>
                        <a:rPr lang="en-US" sz="2000" b="1" dirty="0">
                          <a:latin typeface="Arial" pitchFamily="34" charset="0"/>
                          <a:cs typeface="Arial" pitchFamily="34" charset="0"/>
                        </a:rPr>
                        <a:t>breed</a:t>
                      </a:r>
                      <a:r>
                        <a:rPr lang="en-US" sz="2000" dirty="0">
                          <a:latin typeface="Arial" pitchFamily="34" charset="0"/>
                          <a:cs typeface="Arial" pitchFamily="34" charset="0"/>
                        </a:rPr>
                        <a:t> (</a:t>
                      </a:r>
                      <a:r>
                        <a:rPr lang="en-US" sz="2000" dirty="0" err="1">
                          <a:latin typeface="Arial" pitchFamily="34" charset="0"/>
                          <a:cs typeface="Arial" pitchFamily="34" charset="0"/>
                        </a:rPr>
                        <a:t>eg</a:t>
                      </a:r>
                      <a:r>
                        <a:rPr lang="en-US" sz="2000" dirty="0">
                          <a:latin typeface="Arial" pitchFamily="34" charset="0"/>
                          <a:cs typeface="Arial" pitchFamily="34" charset="0"/>
                        </a:rPr>
                        <a:t>. breed of cow)</a:t>
                      </a:r>
                    </a:p>
                  </a:txBody>
                  <a:tcPr marT="45724" marB="45724"/>
                </a:tc>
                <a:extLst>
                  <a:ext uri="{0D108BD9-81ED-4DB2-BD59-A6C34878D82A}">
                    <a16:rowId xmlns:a16="http://schemas.microsoft.com/office/drawing/2014/main" val="10003"/>
                  </a:ext>
                </a:extLst>
              </a:tr>
              <a:tr h="2370945">
                <a:tc>
                  <a:txBody>
                    <a:bodyPr/>
                    <a:lstStyle/>
                    <a:p>
                      <a:r>
                        <a:rPr lang="en-US" sz="2000" b="1" dirty="0">
                          <a:latin typeface="Arial" pitchFamily="34" charset="0"/>
                          <a:cs typeface="Arial" pitchFamily="34" charset="0"/>
                        </a:rPr>
                        <a:t>Human</a:t>
                      </a:r>
                      <a:r>
                        <a:rPr lang="en-US" sz="2000" dirty="0">
                          <a:latin typeface="Arial" pitchFamily="34" charset="0"/>
                          <a:cs typeface="Arial" pitchFamily="34" charset="0"/>
                        </a:rPr>
                        <a:t> Order</a:t>
                      </a:r>
                    </a:p>
                  </a:txBody>
                  <a:tcPr marT="45724" marB="45724"/>
                </a:tc>
                <a:tc>
                  <a:txBody>
                    <a:bodyPr/>
                    <a:lstStyle/>
                    <a:p>
                      <a:pPr marL="457200" indent="-457200">
                        <a:buFont typeface="+mj-lt"/>
                        <a:buNone/>
                        <a:defRPr/>
                      </a:pPr>
                      <a:r>
                        <a:rPr lang="en-US" sz="2000" dirty="0">
                          <a:latin typeface="Arial" pitchFamily="34" charset="0"/>
                          <a:cs typeface="Arial" pitchFamily="34" charset="0"/>
                        </a:rPr>
                        <a:t>Facilitate care of the body by ensuring physical facility, environment for existence &amp; growth of body</a:t>
                      </a:r>
                    </a:p>
                    <a:p>
                      <a:pPr marL="457200" indent="-457200">
                        <a:buFont typeface="+mj-lt"/>
                        <a:buNone/>
                        <a:defRPr/>
                      </a:pPr>
                      <a:r>
                        <a:rPr lang="en-US" sz="2000" dirty="0">
                          <a:latin typeface="Arial" pitchFamily="34" charset="0"/>
                          <a:cs typeface="Arial" pitchFamily="34" charset="0"/>
                        </a:rPr>
                        <a:t>Facilitate </a:t>
                      </a:r>
                      <a:r>
                        <a:rPr lang="en-US" sz="2000" b="0" dirty="0">
                          <a:latin typeface="Arial" pitchFamily="34" charset="0"/>
                          <a:cs typeface="Arial" pitchFamily="34" charset="0"/>
                        </a:rPr>
                        <a:t>its</a:t>
                      </a:r>
                      <a:r>
                        <a:rPr lang="en-US" sz="2000" b="1" dirty="0">
                          <a:latin typeface="Arial" pitchFamily="34" charset="0"/>
                          <a:cs typeface="Arial" pitchFamily="34" charset="0"/>
                        </a:rPr>
                        <a:t> will to live with continuous happiness </a:t>
                      </a:r>
                      <a:r>
                        <a:rPr lang="en-US" sz="2000" dirty="0">
                          <a:latin typeface="Arial" pitchFamily="34" charset="0"/>
                          <a:cs typeface="Arial" pitchFamily="34" charset="0"/>
                        </a:rPr>
                        <a:t>by ensuring </a:t>
                      </a:r>
                      <a:r>
                        <a:rPr lang="en-US" sz="2000" b="1" dirty="0">
                          <a:latin typeface="Arial" pitchFamily="34" charset="0"/>
                          <a:cs typeface="Arial" pitchFamily="34" charset="0"/>
                        </a:rPr>
                        <a:t>human education-</a:t>
                      </a:r>
                      <a:r>
                        <a:rPr lang="en-US" sz="2000" b="1" dirty="0" err="1">
                          <a:latin typeface="Arial" pitchFamily="34" charset="0"/>
                          <a:cs typeface="Arial" pitchFamily="34" charset="0"/>
                        </a:rPr>
                        <a:t>sanskar</a:t>
                      </a:r>
                      <a:r>
                        <a:rPr lang="en-US" sz="2000" dirty="0">
                          <a:latin typeface="Arial" pitchFamily="34" charset="0"/>
                          <a:cs typeface="Arial" pitchFamily="34" charset="0"/>
                        </a:rPr>
                        <a:t>, ensuring </a:t>
                      </a:r>
                      <a:r>
                        <a:rPr lang="en-US" sz="2000" b="1" dirty="0">
                          <a:latin typeface="Arial" pitchFamily="34" charset="0"/>
                          <a:cs typeface="Arial" pitchFamily="34" charset="0"/>
                        </a:rPr>
                        <a:t>realization </a:t>
                      </a:r>
                      <a:r>
                        <a:rPr lang="en-US" sz="2000" b="0" dirty="0">
                          <a:latin typeface="Arial" pitchFamily="34" charset="0"/>
                          <a:cs typeface="Arial" pitchFamily="34" charset="0"/>
                        </a:rPr>
                        <a:t>within</a:t>
                      </a:r>
                      <a:r>
                        <a:rPr lang="en-US" sz="2000" dirty="0">
                          <a:latin typeface="Arial" pitchFamily="34" charset="0"/>
                          <a:cs typeface="Arial" pitchFamily="34" charset="0"/>
                        </a:rPr>
                        <a:t> and participating in developing / maintaining a </a:t>
                      </a:r>
                      <a:r>
                        <a:rPr lang="en-US" sz="2000" b="1" dirty="0">
                          <a:latin typeface="Arial" pitchFamily="34" charset="0"/>
                          <a:cs typeface="Arial" pitchFamily="34" charset="0"/>
                        </a:rPr>
                        <a:t>humane society</a:t>
                      </a:r>
                    </a:p>
                  </a:txBody>
                  <a:tcPr marT="45724" marB="4572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5887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5A52-CEA4-48E8-BA3C-BE2B28C07312}"/>
              </a:ext>
            </a:extLst>
          </p:cNvPr>
          <p:cNvSpPr>
            <a:spLocks noGrp="1"/>
          </p:cNvSpPr>
          <p:nvPr>
            <p:ph type="title"/>
          </p:nvPr>
        </p:nvSpPr>
        <p:spPr/>
        <p:txBody>
          <a:bodyPr/>
          <a:lstStyle/>
          <a:p>
            <a:endParaRPr lang="en-IN"/>
          </a:p>
        </p:txBody>
      </p:sp>
      <p:graphicFrame>
        <p:nvGraphicFramePr>
          <p:cNvPr id="3" name="Table 2">
            <a:extLst>
              <a:ext uri="{FF2B5EF4-FFF2-40B4-BE49-F238E27FC236}">
                <a16:creationId xmlns:a16="http://schemas.microsoft.com/office/drawing/2014/main" id="{16C360C6-8ADF-40CC-A415-0DF0DBF4F15F}"/>
              </a:ext>
            </a:extLst>
          </p:cNvPr>
          <p:cNvGraphicFramePr>
            <a:graphicFrameLocks noGrp="1"/>
          </p:cNvGraphicFramePr>
          <p:nvPr>
            <p:extLst>
              <p:ext uri="{D42A27DB-BD31-4B8C-83A1-F6EECF244321}">
                <p14:modId xmlns:p14="http://schemas.microsoft.com/office/powerpoint/2010/main" val="3312418554"/>
              </p:ext>
            </p:extLst>
          </p:nvPr>
        </p:nvGraphicFramePr>
        <p:xfrm>
          <a:off x="0" y="533400"/>
          <a:ext cx="12192000" cy="6110169"/>
        </p:xfrm>
        <a:graphic>
          <a:graphicData uri="http://schemas.openxmlformats.org/drawingml/2006/table">
            <a:tbl>
              <a:tblPr firstRow="1" firstCol="1" bandRow="1">
                <a:tableStyleId>{5C22544A-7EE6-4342-B048-85BDC9FD1C3A}</a:tableStyleId>
              </a:tblPr>
              <a:tblGrid>
                <a:gridCol w="1447800">
                  <a:extLst>
                    <a:ext uri="{9D8B030D-6E8A-4147-A177-3AD203B41FA5}">
                      <a16:colId xmlns:a16="http://schemas.microsoft.com/office/drawing/2014/main" val="2695533023"/>
                    </a:ext>
                  </a:extLst>
                </a:gridCol>
                <a:gridCol w="2743200">
                  <a:extLst>
                    <a:ext uri="{9D8B030D-6E8A-4147-A177-3AD203B41FA5}">
                      <a16:colId xmlns:a16="http://schemas.microsoft.com/office/drawing/2014/main" val="2174033379"/>
                    </a:ext>
                  </a:extLst>
                </a:gridCol>
                <a:gridCol w="8001000">
                  <a:extLst>
                    <a:ext uri="{9D8B030D-6E8A-4147-A177-3AD203B41FA5}">
                      <a16:colId xmlns:a16="http://schemas.microsoft.com/office/drawing/2014/main" val="1736698768"/>
                    </a:ext>
                  </a:extLst>
                </a:gridCol>
              </a:tblGrid>
              <a:tr h="1079199">
                <a:tc>
                  <a:txBody>
                    <a:bodyPr/>
                    <a:lstStyle/>
                    <a:p>
                      <a:pPr>
                        <a:lnSpc>
                          <a:spcPct val="107000"/>
                        </a:lnSpc>
                        <a:spcAft>
                          <a:spcPts val="800"/>
                        </a:spcAft>
                      </a:pPr>
                      <a:r>
                        <a:rPr lang="en-US" sz="2000" b="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11:30 AM</a:t>
                      </a:r>
                      <a:endParaRPr lang="en-IN" sz="2000" b="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Aft>
                          <a:spcPts val="800"/>
                        </a:spcAft>
                      </a:pPr>
                      <a:r>
                        <a:rPr lang="en-US" sz="2000" b="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Welcome address </a:t>
                      </a:r>
                      <a:endParaRPr lang="en-IN" sz="2000" b="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Aft>
                          <a:spcPts val="800"/>
                        </a:spcAft>
                      </a:pPr>
                      <a:r>
                        <a:rPr lang="en-US" sz="2000" b="1"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Dr. K.N. Yamini</a:t>
                      </a:r>
                      <a:r>
                        <a:rPr lang="en-US"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Principal Scientist, , ICAR-NAARM</a:t>
                      </a:r>
                    </a:p>
                    <a:p>
                      <a:pPr>
                        <a:lnSpc>
                          <a:spcPct val="107000"/>
                        </a:lnSpc>
                        <a:spcAft>
                          <a:spcPts val="800"/>
                        </a:spcAft>
                      </a:pPr>
                      <a:r>
                        <a:rPr lang="en-IN"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Specialisation in Genetics and plant breeding with a focus on agricultural education</a:t>
                      </a:r>
                    </a:p>
                  </a:txBody>
                  <a:tcPr marL="59752" marR="59752" marT="0" marB="0" anchor="ctr">
                    <a:solidFill>
                      <a:schemeClr val="bg1"/>
                    </a:solidFill>
                  </a:tcPr>
                </a:tc>
                <a:extLst>
                  <a:ext uri="{0D108BD9-81ED-4DB2-BD59-A6C34878D82A}">
                    <a16:rowId xmlns:a16="http://schemas.microsoft.com/office/drawing/2014/main" val="2604694546"/>
                  </a:ext>
                </a:extLst>
              </a:tr>
              <a:tr h="1079199">
                <a:tc>
                  <a:txBody>
                    <a:bodyPr/>
                    <a:lstStyle/>
                    <a:p>
                      <a:pPr>
                        <a:lnSpc>
                          <a:spcPct val="107000"/>
                        </a:lnSpc>
                        <a:spcBef>
                          <a:spcPts val="1200"/>
                        </a:spcBef>
                        <a:spcAft>
                          <a:spcPts val="800"/>
                        </a:spcAft>
                      </a:pPr>
                      <a:r>
                        <a:rPr lang="en-US"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rPr>
                        <a:t>11.35 AM</a:t>
                      </a:r>
                      <a:endParaRPr lang="en-IN"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Bef>
                          <a:spcPts val="1200"/>
                        </a:spcBef>
                        <a:spcAft>
                          <a:spcPts val="800"/>
                        </a:spcAft>
                      </a:pPr>
                      <a:r>
                        <a:rPr lang="en-US"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rPr>
                        <a:t>Director’s Remarks</a:t>
                      </a:r>
                      <a:endParaRPr lang="en-IN"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Aft>
                          <a:spcPts val="800"/>
                        </a:spcAft>
                      </a:pPr>
                      <a:r>
                        <a:rPr lang="en-US" sz="2000" b="1"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rPr>
                        <a:t>Dr. Gopal Lal Meena</a:t>
                      </a:r>
                      <a:r>
                        <a:rPr lang="en-US"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rPr>
                        <a:t>, Director, ICAR-NAARM</a:t>
                      </a:r>
                    </a:p>
                    <a:p>
                      <a:pPr>
                        <a:lnSpc>
                          <a:spcPct val="107000"/>
                        </a:lnSpc>
                        <a:spcAft>
                          <a:spcPts val="800"/>
                        </a:spcAft>
                      </a:pPr>
                      <a:r>
                        <a:rPr lang="en-IN" sz="2000" b="0" kern="120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rPr>
                        <a:t>A distinguished scientist in sustainable agriculture from Rajasthan</a:t>
                      </a:r>
                    </a:p>
                  </a:txBody>
                  <a:tcPr marL="59752" marR="59752" marT="0" marB="0" anchor="ctr">
                    <a:solidFill>
                      <a:schemeClr val="bg1"/>
                    </a:solidFill>
                  </a:tcPr>
                </a:tc>
                <a:extLst>
                  <a:ext uri="{0D108BD9-81ED-4DB2-BD59-A6C34878D82A}">
                    <a16:rowId xmlns:a16="http://schemas.microsoft.com/office/drawing/2014/main" val="1538352357"/>
                  </a:ext>
                </a:extLst>
              </a:tr>
              <a:tr h="2570439">
                <a:tc>
                  <a:txBody>
                    <a:bodyPr/>
                    <a:lstStyle/>
                    <a:p>
                      <a:pPr>
                        <a:lnSpc>
                          <a:spcPct val="107000"/>
                        </a:lnSpc>
                        <a:spcBef>
                          <a:spcPts val="1200"/>
                        </a:spcBef>
                        <a:spcAft>
                          <a:spcPts val="800"/>
                        </a:spcAft>
                      </a:pPr>
                      <a:r>
                        <a:rPr lang="en-US"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11.45 AM</a:t>
                      </a:r>
                      <a:endParaRPr lang="en-IN"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Bef>
                          <a:spcPts val="1200"/>
                        </a:spcBef>
                        <a:spcAft>
                          <a:spcPts val="800"/>
                        </a:spcAft>
                      </a:pPr>
                      <a:r>
                        <a:rPr lang="en-IN"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Building a meaningful life with Universal Human Values: Significance for Students and Educators</a:t>
                      </a:r>
                    </a:p>
                    <a:p>
                      <a:pPr>
                        <a:lnSpc>
                          <a:spcPct val="107000"/>
                        </a:lnSpc>
                        <a:spcBef>
                          <a:spcPts val="1200"/>
                        </a:spcBef>
                        <a:spcAft>
                          <a:spcPts val="800"/>
                        </a:spcAft>
                      </a:pPr>
                      <a:r>
                        <a:rPr lang="en-US"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en-IN"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Aft>
                          <a:spcPts val="800"/>
                        </a:spcAft>
                      </a:pPr>
                      <a:r>
                        <a:rPr lang="en-IN"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Shri. Rajul Asthana, Founder Trustee, UHV Foundation and Vice Chairman, National Committee for UHV (AICTE)</a:t>
                      </a:r>
                    </a:p>
                    <a:p>
                      <a:pPr>
                        <a:lnSpc>
                          <a:spcPct val="107000"/>
                        </a:lnSpc>
                        <a:spcAft>
                          <a:spcPts val="800"/>
                        </a:spcAft>
                      </a:pPr>
                      <a:r>
                        <a:rPr lang="en-IN"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and </a:t>
                      </a:r>
                    </a:p>
                    <a:p>
                      <a:pPr>
                        <a:lnSpc>
                          <a:spcPct val="107000"/>
                        </a:lnSpc>
                        <a:spcAft>
                          <a:spcPts val="800"/>
                        </a:spcAft>
                      </a:pPr>
                      <a:r>
                        <a:rPr lang="en-IN" sz="2000" b="0"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Dr.</a:t>
                      </a:r>
                      <a:r>
                        <a:rPr lang="en-IN"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Sharmila Asthana, Founder Trustee, UHV Foundation</a:t>
                      </a:r>
                    </a:p>
                    <a:p>
                      <a:pPr>
                        <a:lnSpc>
                          <a:spcPct val="107000"/>
                        </a:lnSpc>
                        <a:spcAft>
                          <a:spcPts val="800"/>
                        </a:spcAft>
                      </a:pPr>
                      <a:r>
                        <a:rPr lang="en-IN"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and Author “A Foundation Course on Holistic Health”</a:t>
                      </a:r>
                    </a:p>
                  </a:txBody>
                  <a:tcPr marL="59752" marR="59752" marT="0" marB="0" anchor="ctr">
                    <a:solidFill>
                      <a:schemeClr val="bg1"/>
                    </a:solidFill>
                  </a:tcPr>
                </a:tc>
                <a:extLst>
                  <a:ext uri="{0D108BD9-81ED-4DB2-BD59-A6C34878D82A}">
                    <a16:rowId xmlns:a16="http://schemas.microsoft.com/office/drawing/2014/main" val="2927689791"/>
                  </a:ext>
                </a:extLst>
              </a:tr>
              <a:tr h="287965">
                <a:tc>
                  <a:txBody>
                    <a:bodyPr/>
                    <a:lstStyle/>
                    <a:p>
                      <a:pPr>
                        <a:lnSpc>
                          <a:spcPct val="107000"/>
                        </a:lnSpc>
                        <a:spcBef>
                          <a:spcPts val="1200"/>
                        </a:spcBef>
                        <a:spcAft>
                          <a:spcPts val="800"/>
                        </a:spcAft>
                      </a:pPr>
                      <a:r>
                        <a:rPr lang="en-US"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rPr>
                        <a:t>12.40 PM</a:t>
                      </a:r>
                      <a:endParaRPr lang="en-IN"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Bef>
                          <a:spcPts val="1200"/>
                        </a:spcBef>
                        <a:spcAft>
                          <a:spcPts val="800"/>
                        </a:spcAft>
                      </a:pPr>
                      <a:r>
                        <a:rPr lang="en-IN"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rPr>
                        <a:t>Discussion/Interaction</a:t>
                      </a:r>
                    </a:p>
                  </a:txBody>
                  <a:tcPr marL="59752" marR="59752" marT="0" marB="0" anchor="ctr">
                    <a:solidFill>
                      <a:schemeClr val="bg1"/>
                    </a:solidFill>
                  </a:tcPr>
                </a:tc>
                <a:tc>
                  <a:txBody>
                    <a:bodyPr/>
                    <a:lstStyle/>
                    <a:p>
                      <a:pPr>
                        <a:lnSpc>
                          <a:spcPct val="107000"/>
                        </a:lnSpc>
                        <a:spcAft>
                          <a:spcPts val="800"/>
                        </a:spcAft>
                      </a:pPr>
                      <a:r>
                        <a:rPr lang="en-IN" sz="2000" b="0" dirty="0">
                          <a:solidFill>
                            <a:srgbClr val="0000FF"/>
                          </a:solidFill>
                          <a:effectLst/>
                          <a:latin typeface="Nirmala UI" panose="020B0502040204020203" pitchFamily="34" charset="0"/>
                          <a:ea typeface="Nirmala UI" panose="020B0502040204020203" pitchFamily="34" charset="0"/>
                          <a:cs typeface="Nirmala UI" panose="020B0502040204020203" pitchFamily="34" charset="0"/>
                        </a:rPr>
                        <a:t>Students &amp; Faculty</a:t>
                      </a:r>
                    </a:p>
                  </a:txBody>
                  <a:tcPr marL="59752" marR="59752" marT="0" marB="0" anchor="ctr">
                    <a:solidFill>
                      <a:schemeClr val="bg1"/>
                    </a:solidFill>
                  </a:tcPr>
                </a:tc>
                <a:extLst>
                  <a:ext uri="{0D108BD9-81ED-4DB2-BD59-A6C34878D82A}">
                    <a16:rowId xmlns:a16="http://schemas.microsoft.com/office/drawing/2014/main" val="1704517150"/>
                  </a:ext>
                </a:extLst>
              </a:tr>
              <a:tr h="1079199">
                <a:tc>
                  <a:txBody>
                    <a:bodyPr/>
                    <a:lstStyle/>
                    <a:p>
                      <a:pPr>
                        <a:lnSpc>
                          <a:spcPct val="107000"/>
                        </a:lnSpc>
                        <a:spcBef>
                          <a:spcPts val="1200"/>
                        </a:spcBef>
                        <a:spcAft>
                          <a:spcPts val="800"/>
                        </a:spcAft>
                      </a:pPr>
                      <a:r>
                        <a:rPr lang="en-US" sz="2000" b="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12:50 PM</a:t>
                      </a:r>
                      <a:endParaRPr lang="en-IN" sz="2000" b="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Bef>
                          <a:spcPts val="1200"/>
                        </a:spcBef>
                        <a:spcAft>
                          <a:spcPts val="800"/>
                        </a:spcAft>
                      </a:pPr>
                      <a:r>
                        <a:rPr lang="en-US" sz="2000" b="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Words of thanks</a:t>
                      </a:r>
                      <a:endParaRPr lang="en-IN" sz="2000" b="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tc>
                  <a:txBody>
                    <a:bodyPr/>
                    <a:lstStyle/>
                    <a:p>
                      <a:pPr>
                        <a:lnSpc>
                          <a:spcPct val="107000"/>
                        </a:lnSpc>
                        <a:spcAft>
                          <a:spcPts val="800"/>
                        </a:spcAft>
                      </a:pPr>
                      <a:r>
                        <a:rPr lang="en-US" sz="2000" b="1"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Dr. </a:t>
                      </a:r>
                      <a:r>
                        <a:rPr lang="en-US" sz="2000" b="1"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Mahantesh</a:t>
                      </a:r>
                      <a:r>
                        <a:rPr lang="en-US" sz="2000" b="1"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r>
                        <a:rPr lang="en-US" sz="2000" b="1" dirty="0" err="1">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Shirur</a:t>
                      </a:r>
                      <a:r>
                        <a:rPr lang="en-US" sz="2000" b="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Principal Scientist, ICAR-NAARM</a:t>
                      </a:r>
                    </a:p>
                    <a:p>
                      <a:pPr>
                        <a:lnSpc>
                          <a:spcPct val="107000"/>
                        </a:lnSpc>
                        <a:spcAft>
                          <a:spcPts val="800"/>
                        </a:spcAft>
                      </a:pPr>
                      <a:r>
                        <a:rPr lang="en-US" sz="20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From Karnataka, he works on agricultural research, extension systems, and farmers' welfare</a:t>
                      </a:r>
                      <a:endParaRPr lang="en-IN" sz="2000" b="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a:txBody>
                  <a:tcPr marL="59752" marR="59752" marT="0" marB="0" anchor="ctr">
                    <a:solidFill>
                      <a:schemeClr val="bg1"/>
                    </a:solidFill>
                  </a:tcPr>
                </a:tc>
                <a:extLst>
                  <a:ext uri="{0D108BD9-81ED-4DB2-BD59-A6C34878D82A}">
                    <a16:rowId xmlns:a16="http://schemas.microsoft.com/office/drawing/2014/main" val="1177381742"/>
                  </a:ext>
                </a:extLst>
              </a:tr>
            </a:tbl>
          </a:graphicData>
        </a:graphic>
      </p:graphicFrame>
    </p:spTree>
    <p:extLst>
      <p:ext uri="{BB962C8B-B14F-4D97-AF65-F5344CB8AC3E}">
        <p14:creationId xmlns:p14="http://schemas.microsoft.com/office/powerpoint/2010/main" val="2788847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4D27B-B21F-4387-8955-FEF6AB2CE6AF}"/>
              </a:ext>
            </a:extLst>
          </p:cNvPr>
          <p:cNvSpPr>
            <a:spLocks noGrp="1"/>
          </p:cNvSpPr>
          <p:nvPr>
            <p:ph type="title"/>
          </p:nvPr>
        </p:nvSpPr>
        <p:spPr/>
        <p:txBody>
          <a:bodyPr/>
          <a:lstStyle/>
          <a:p>
            <a:r>
              <a:rPr lang="en-IN" dirty="0"/>
              <a:t>Explore</a:t>
            </a:r>
          </a:p>
        </p:txBody>
      </p:sp>
      <p:sp>
        <p:nvSpPr>
          <p:cNvPr id="3" name="Text Placeholder 2">
            <a:extLst>
              <a:ext uri="{FF2B5EF4-FFF2-40B4-BE49-F238E27FC236}">
                <a16:creationId xmlns:a16="http://schemas.microsoft.com/office/drawing/2014/main" id="{8BC31E24-0A74-47A7-9402-BEEBEBCD7BEB}"/>
              </a:ext>
            </a:extLst>
          </p:cNvPr>
          <p:cNvSpPr>
            <a:spLocks noGrp="1"/>
          </p:cNvSpPr>
          <p:nvPr>
            <p:ph type="body" sz="quarter" idx="13"/>
          </p:nvPr>
        </p:nvSpPr>
        <p:spPr/>
        <p:txBody>
          <a:bodyPr>
            <a:normAutofit/>
          </a:bodyPr>
          <a:lstStyle/>
          <a:p>
            <a:pPr marL="0" indent="0">
              <a:buNone/>
            </a:pPr>
            <a:r>
              <a:rPr lang="en-IN" b="1" dirty="0"/>
              <a:t>Masanobu Fukuoka (</a:t>
            </a:r>
            <a:r>
              <a:rPr lang="en-IN" dirty="0"/>
              <a:t>Japan): </a:t>
            </a:r>
            <a:r>
              <a:rPr lang="en-IN" i="1" dirty="0"/>
              <a:t>The One-Straw Revolution</a:t>
            </a:r>
            <a:endParaRPr lang="en-IN" dirty="0"/>
          </a:p>
          <a:p>
            <a:pPr marL="0" indent="0">
              <a:buNone/>
            </a:pPr>
            <a:endParaRPr lang="en-IN" dirty="0"/>
          </a:p>
          <a:p>
            <a:pPr marL="0" indent="0">
              <a:buNone/>
            </a:pPr>
            <a:r>
              <a:rPr lang="en-IN" dirty="0"/>
              <a:t>Padma Shri </a:t>
            </a:r>
            <a:r>
              <a:rPr lang="en-IN" b="1" dirty="0"/>
              <a:t>Subhash Palekar </a:t>
            </a:r>
            <a:r>
              <a:rPr lang="en-IN" dirty="0"/>
              <a:t>(Maharashtra): </a:t>
            </a:r>
            <a:r>
              <a:rPr lang="en-IN" i="1" dirty="0"/>
              <a:t>Zero Budget Natural Farming (ZBNF)</a:t>
            </a:r>
          </a:p>
          <a:p>
            <a:pPr marL="0" indent="0">
              <a:buNone/>
            </a:pPr>
            <a:endParaRPr lang="en-IN" b="1" dirty="0"/>
          </a:p>
          <a:p>
            <a:pPr marL="0" indent="0">
              <a:buNone/>
            </a:pPr>
            <a:r>
              <a:rPr lang="en-IN" b="1" dirty="0"/>
              <a:t>Allan </a:t>
            </a:r>
            <a:r>
              <a:rPr lang="en-IN" b="1" dirty="0" err="1"/>
              <a:t>Savory</a:t>
            </a:r>
            <a:r>
              <a:rPr lang="en-IN" b="1" dirty="0"/>
              <a:t> (</a:t>
            </a:r>
            <a:r>
              <a:rPr lang="en-IN" dirty="0"/>
              <a:t>Zimbabwe): </a:t>
            </a:r>
            <a:r>
              <a:rPr lang="en-IN" i="1" dirty="0"/>
              <a:t>Reversing Desertification</a:t>
            </a:r>
            <a:r>
              <a:rPr lang="en-IN" dirty="0"/>
              <a:t> through Planned Grazing</a:t>
            </a:r>
          </a:p>
          <a:p>
            <a:pPr marL="0" indent="0">
              <a:buNone/>
            </a:pPr>
            <a:endParaRPr lang="en-IN" b="1" dirty="0"/>
          </a:p>
          <a:p>
            <a:pPr marL="0" indent="0">
              <a:buNone/>
            </a:pPr>
            <a:r>
              <a:rPr lang="en-IN" b="1" dirty="0" err="1"/>
              <a:t>Shyam</a:t>
            </a:r>
            <a:r>
              <a:rPr lang="en-IN" b="1" dirty="0"/>
              <a:t> Sundar Reddy </a:t>
            </a:r>
            <a:r>
              <a:rPr lang="en-IN" dirty="0"/>
              <a:t>(Telangana): </a:t>
            </a:r>
            <a:r>
              <a:rPr lang="en-IN" i="1" dirty="0"/>
              <a:t>Probiotic Farming</a:t>
            </a:r>
          </a:p>
          <a:p>
            <a:pPr marL="0" indent="0">
              <a:buNone/>
            </a:pPr>
            <a:endParaRPr lang="en-IN" i="1" dirty="0"/>
          </a:p>
          <a:p>
            <a:pPr marL="0" indent="0">
              <a:buNone/>
            </a:pPr>
            <a:r>
              <a:rPr lang="en-IN" b="1" dirty="0"/>
              <a:t>Al Gore </a:t>
            </a:r>
            <a:r>
              <a:rPr lang="en-IN" dirty="0"/>
              <a:t>(USA)</a:t>
            </a:r>
            <a:r>
              <a:rPr lang="en-IN" b="1" dirty="0"/>
              <a:t>: </a:t>
            </a:r>
            <a:r>
              <a:rPr lang="en-IN" i="1" dirty="0"/>
              <a:t>An Inconvenient Truth</a:t>
            </a:r>
          </a:p>
        </p:txBody>
      </p:sp>
    </p:spTree>
    <p:extLst>
      <p:ext uri="{BB962C8B-B14F-4D97-AF65-F5344CB8AC3E}">
        <p14:creationId xmlns:p14="http://schemas.microsoft.com/office/powerpoint/2010/main" val="2847437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4311-36F6-47BB-9163-05E5BD5FCC10}"/>
              </a:ext>
            </a:extLst>
          </p:cNvPr>
          <p:cNvSpPr>
            <a:spLocks noGrp="1"/>
          </p:cNvSpPr>
          <p:nvPr>
            <p:ph type="title"/>
          </p:nvPr>
        </p:nvSpPr>
        <p:spPr/>
        <p:txBody>
          <a:bodyPr/>
          <a:lstStyle/>
          <a:p>
            <a:r>
              <a:rPr lang="en-US" altLang="en-US" dirty="0"/>
              <a:t>Course in Holistic Human Health</a:t>
            </a:r>
            <a:endParaRPr lang="en-IN" dirty="0"/>
          </a:p>
        </p:txBody>
      </p:sp>
      <p:sp>
        <p:nvSpPr>
          <p:cNvPr id="3" name="Text Placeholder 2">
            <a:extLst>
              <a:ext uri="{FF2B5EF4-FFF2-40B4-BE49-F238E27FC236}">
                <a16:creationId xmlns:a16="http://schemas.microsoft.com/office/drawing/2014/main" id="{A64FBD62-7C0B-4FAA-849E-1D8D68BC5E32}"/>
              </a:ext>
            </a:extLst>
          </p:cNvPr>
          <p:cNvSpPr>
            <a:spLocks noGrp="1"/>
          </p:cNvSpPr>
          <p:nvPr>
            <p:ph type="body" sz="quarter" idx="13"/>
          </p:nvPr>
        </p:nvSpPr>
        <p:spPr>
          <a:xfrm>
            <a:off x="0" y="609600"/>
            <a:ext cx="8305800" cy="5943600"/>
          </a:xfrm>
        </p:spPr>
        <p:txBody>
          <a:bodyPr>
            <a:normAutofit/>
          </a:bodyPr>
          <a:lstStyle/>
          <a:p>
            <a:pPr marL="0" indent="0">
              <a:buNone/>
            </a:pPr>
            <a:r>
              <a:rPr lang="en-IN" b="1" dirty="0"/>
              <a:t>HHH-I: </a:t>
            </a:r>
            <a:r>
              <a:rPr lang="en-IN" dirty="0"/>
              <a:t>Orientation to holistic human health	   	[15 sessions]</a:t>
            </a:r>
          </a:p>
          <a:p>
            <a:pPr marL="0" indent="0">
              <a:buNone/>
            </a:pPr>
            <a:r>
              <a:rPr lang="en-IN" dirty="0"/>
              <a:t>+</a:t>
            </a:r>
          </a:p>
          <a:p>
            <a:pPr marL="0" indent="0">
              <a:buNone/>
            </a:pPr>
            <a:r>
              <a:rPr lang="en-IN" b="1" dirty="0"/>
              <a:t>HHH-II: </a:t>
            </a:r>
            <a:r>
              <a:rPr lang="en-US" altLang="en-US" dirty="0"/>
              <a:t>A Foundation Course in Holistic Human Health 	</a:t>
            </a:r>
          </a:p>
          <a:p>
            <a:pPr marL="0" indent="0">
              <a:buNone/>
            </a:pPr>
            <a:r>
              <a:rPr lang="en-US" dirty="0"/>
              <a:t>(</a:t>
            </a:r>
            <a:r>
              <a:rPr lang="en-IN" dirty="0"/>
              <a:t>1 Semester, 3 credit course, L-T-P-C: 2-1-0-3)</a:t>
            </a:r>
            <a:r>
              <a:rPr lang="en-US" altLang="en-US" dirty="0"/>
              <a:t>	[42 sessions]</a:t>
            </a:r>
          </a:p>
          <a:p>
            <a:pPr marL="0" indent="0">
              <a:buNone/>
            </a:pPr>
            <a:r>
              <a:rPr lang="en-US" dirty="0"/>
              <a:t>To be taught by trained HHH faculty</a:t>
            </a:r>
          </a:p>
          <a:p>
            <a:pPr marL="0" indent="0">
              <a:buNone/>
            </a:pPr>
            <a:r>
              <a:rPr lang="en-US" dirty="0"/>
              <a:t>in 1</a:t>
            </a:r>
            <a:r>
              <a:rPr lang="en-US" baseline="30000" dirty="0"/>
              <a:t>st</a:t>
            </a:r>
            <a:r>
              <a:rPr lang="en-US" dirty="0"/>
              <a:t>, 2</a:t>
            </a:r>
            <a:r>
              <a:rPr lang="en-US" baseline="30000" dirty="0"/>
              <a:t>nd</a:t>
            </a:r>
            <a:r>
              <a:rPr lang="en-US" dirty="0"/>
              <a:t>, 3</a:t>
            </a:r>
            <a:r>
              <a:rPr lang="en-US" baseline="30000" dirty="0"/>
              <a:t>rd</a:t>
            </a:r>
            <a:r>
              <a:rPr lang="en-US" dirty="0"/>
              <a:t> or 4</a:t>
            </a:r>
            <a:r>
              <a:rPr lang="en-US" baseline="30000" dirty="0"/>
              <a:t>th</a:t>
            </a:r>
            <a:r>
              <a:rPr lang="en-US" dirty="0"/>
              <a:t> semester of professional colleges</a:t>
            </a:r>
          </a:p>
          <a:p>
            <a:pPr marL="0" indent="0">
              <a:buNone/>
            </a:pPr>
            <a:r>
              <a:rPr lang="en-IN" dirty="0"/>
              <a:t>In </a:t>
            </a:r>
            <a:r>
              <a:rPr lang="en-US" dirty="0"/>
              <a:t>1</a:t>
            </a:r>
            <a:r>
              <a:rPr lang="en-US" baseline="30000" dirty="0"/>
              <a:t>st</a:t>
            </a:r>
            <a:r>
              <a:rPr lang="en-US" dirty="0"/>
              <a:t>, 2</a:t>
            </a:r>
            <a:r>
              <a:rPr lang="en-US" baseline="30000" dirty="0"/>
              <a:t>nd </a:t>
            </a:r>
            <a:r>
              <a:rPr lang="en-US" dirty="0"/>
              <a:t>professional of medical education</a:t>
            </a:r>
          </a:p>
          <a:p>
            <a:pPr marL="0" indent="0">
              <a:buNone/>
            </a:pPr>
            <a:endParaRPr lang="en-IN" dirty="0"/>
          </a:p>
          <a:p>
            <a:pPr marL="0" indent="0">
              <a:buNone/>
            </a:pPr>
            <a:endParaRPr lang="en-IN" dirty="0"/>
          </a:p>
          <a:p>
            <a:pPr marL="0" indent="0">
              <a:buNone/>
            </a:pPr>
            <a:r>
              <a:rPr lang="en-IN" dirty="0"/>
              <a:t>Health of self + body + Environment (family, society, nature)</a:t>
            </a:r>
          </a:p>
          <a:p>
            <a:pPr marL="0" indent="0">
              <a:buNone/>
            </a:pPr>
            <a:r>
              <a:rPr lang="en-IN" dirty="0"/>
              <a:t>Universal health principles</a:t>
            </a:r>
          </a:p>
          <a:p>
            <a:pPr marL="0" indent="0">
              <a:buNone/>
            </a:pPr>
            <a:r>
              <a:rPr lang="en-IN" dirty="0"/>
              <a:t>Recommendations</a:t>
            </a:r>
          </a:p>
          <a:p>
            <a:pPr marL="0" indent="0">
              <a:buNone/>
            </a:pPr>
            <a:r>
              <a:rPr lang="en-IN" dirty="0"/>
              <a:t>Health tracker</a:t>
            </a:r>
          </a:p>
        </p:txBody>
      </p:sp>
      <p:pic>
        <p:nvPicPr>
          <p:cNvPr id="5" name="Picture 4">
            <a:extLst>
              <a:ext uri="{FF2B5EF4-FFF2-40B4-BE49-F238E27FC236}">
                <a16:creationId xmlns:a16="http://schemas.microsoft.com/office/drawing/2014/main" id="{8BC16500-0827-4CDD-A9E4-2908B61C31D7}"/>
              </a:ext>
            </a:extLst>
          </p:cNvPr>
          <p:cNvPicPr>
            <a:picLocks noChangeAspect="1"/>
          </p:cNvPicPr>
          <p:nvPr/>
        </p:nvPicPr>
        <p:blipFill>
          <a:blip r:embed="rId2"/>
          <a:stretch>
            <a:fillRect/>
          </a:stretch>
        </p:blipFill>
        <p:spPr>
          <a:xfrm>
            <a:off x="8229600" y="536094"/>
            <a:ext cx="3962400" cy="5383260"/>
          </a:xfrm>
          <a:prstGeom prst="rect">
            <a:avLst/>
          </a:prstGeom>
        </p:spPr>
      </p:pic>
      <p:sp>
        <p:nvSpPr>
          <p:cNvPr id="6" name="TextBox 5">
            <a:extLst>
              <a:ext uri="{FF2B5EF4-FFF2-40B4-BE49-F238E27FC236}">
                <a16:creationId xmlns:a16="http://schemas.microsoft.com/office/drawing/2014/main" id="{5FF686EB-7136-4168-BB0A-158C84C5297C}"/>
              </a:ext>
            </a:extLst>
          </p:cNvPr>
          <p:cNvSpPr txBox="1"/>
          <p:nvPr/>
        </p:nvSpPr>
        <p:spPr>
          <a:xfrm>
            <a:off x="8229600" y="5919354"/>
            <a:ext cx="3962400" cy="646331"/>
          </a:xfrm>
          <a:prstGeom prst="rect">
            <a:avLst/>
          </a:prstGeom>
          <a:noFill/>
        </p:spPr>
        <p:txBody>
          <a:bodyPr wrap="square">
            <a:spAutoFit/>
          </a:bodyPr>
          <a:lstStyle/>
          <a:p>
            <a:pPr marL="0" indent="0">
              <a:buNone/>
            </a:pPr>
            <a:r>
              <a:rPr lang="en-US" dirty="0"/>
              <a:t>Free Download</a:t>
            </a:r>
          </a:p>
          <a:p>
            <a:pPr marL="0" indent="0">
              <a:buNone/>
            </a:pPr>
            <a:r>
              <a:rPr lang="en-US" dirty="0">
                <a:hlinkClick r:id="rId3"/>
              </a:rPr>
              <a:t>https://uhv.org.in/foundation/course</a:t>
            </a:r>
            <a:r>
              <a:rPr lang="en-US" dirty="0"/>
              <a:t> </a:t>
            </a:r>
            <a:endParaRPr lang="en-IN" dirty="0"/>
          </a:p>
        </p:txBody>
      </p:sp>
    </p:spTree>
    <p:extLst>
      <p:ext uri="{BB962C8B-B14F-4D97-AF65-F5344CB8AC3E}">
        <p14:creationId xmlns:p14="http://schemas.microsoft.com/office/powerpoint/2010/main" val="113270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4D27B-B21F-4387-8955-FEF6AB2CE6AF}"/>
              </a:ext>
            </a:extLst>
          </p:cNvPr>
          <p:cNvSpPr>
            <a:spLocks noGrp="1"/>
          </p:cNvSpPr>
          <p:nvPr>
            <p:ph type="title"/>
          </p:nvPr>
        </p:nvSpPr>
        <p:spPr/>
        <p:txBody>
          <a:bodyPr/>
          <a:lstStyle/>
          <a:p>
            <a:r>
              <a:rPr lang="en-IN" dirty="0"/>
              <a:t>Explore</a:t>
            </a:r>
          </a:p>
        </p:txBody>
      </p:sp>
      <p:sp>
        <p:nvSpPr>
          <p:cNvPr id="3" name="Text Placeholder 2">
            <a:extLst>
              <a:ext uri="{FF2B5EF4-FFF2-40B4-BE49-F238E27FC236}">
                <a16:creationId xmlns:a16="http://schemas.microsoft.com/office/drawing/2014/main" id="{8BC31E24-0A74-47A7-9402-BEEBEBCD7BEB}"/>
              </a:ext>
            </a:extLst>
          </p:cNvPr>
          <p:cNvSpPr>
            <a:spLocks noGrp="1"/>
          </p:cNvSpPr>
          <p:nvPr>
            <p:ph type="body" sz="quarter" idx="13"/>
          </p:nvPr>
        </p:nvSpPr>
        <p:spPr/>
        <p:txBody>
          <a:bodyPr>
            <a:normAutofit/>
          </a:bodyPr>
          <a:lstStyle/>
          <a:p>
            <a:pPr marL="0" indent="0">
              <a:buNone/>
            </a:pPr>
            <a:r>
              <a:rPr lang="en-IN" b="1" dirty="0"/>
              <a:t>T Colin Campbell </a:t>
            </a:r>
            <a:r>
              <a:rPr lang="en-IN" dirty="0"/>
              <a:t>and</a:t>
            </a:r>
            <a:r>
              <a:rPr lang="en-IN" b="1" dirty="0"/>
              <a:t> </a:t>
            </a:r>
            <a:r>
              <a:rPr lang="en-IN" b="1" i="0" dirty="0" err="1">
                <a:solidFill>
                  <a:srgbClr val="131313"/>
                </a:solidFill>
                <a:effectLst/>
                <a:latin typeface="Roboto" panose="02000000000000000000" pitchFamily="2" charset="0"/>
              </a:rPr>
              <a:t>Dr.</a:t>
            </a:r>
            <a:r>
              <a:rPr lang="en-IN" b="1" i="0" dirty="0">
                <a:solidFill>
                  <a:srgbClr val="131313"/>
                </a:solidFill>
                <a:effectLst/>
                <a:latin typeface="Roboto" panose="02000000000000000000" pitchFamily="2" charset="0"/>
              </a:rPr>
              <a:t> Caldwell Esselstyn </a:t>
            </a:r>
            <a:r>
              <a:rPr lang="en-IN" dirty="0"/>
              <a:t>(USA): </a:t>
            </a:r>
            <a:r>
              <a:rPr lang="en-IN" i="1" dirty="0"/>
              <a:t>Forks over Knives</a:t>
            </a:r>
            <a:endParaRPr lang="en-IN" dirty="0"/>
          </a:p>
        </p:txBody>
      </p:sp>
    </p:spTree>
    <p:extLst>
      <p:ext uri="{BB962C8B-B14F-4D97-AF65-F5344CB8AC3E}">
        <p14:creationId xmlns:p14="http://schemas.microsoft.com/office/powerpoint/2010/main" val="1591226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75DE3C-4F16-43C2-851F-9C98056A587E}"/>
              </a:ext>
            </a:extLst>
          </p:cNvPr>
          <p:cNvSpPr>
            <a:spLocks noGrp="1"/>
          </p:cNvSpPr>
          <p:nvPr>
            <p:ph sz="half" idx="1"/>
          </p:nvPr>
        </p:nvSpPr>
        <p:spPr/>
        <p:txBody>
          <a:bodyPr/>
          <a:lstStyle/>
          <a:p>
            <a:pPr marL="0" indent="0">
              <a:buNone/>
            </a:pPr>
            <a:r>
              <a:rPr lang="en-US" b="1" dirty="0"/>
              <a:t>UHV-I</a:t>
            </a:r>
            <a:r>
              <a:rPr lang="en-US" dirty="0"/>
              <a:t>: Introduction to Universal Human Values</a:t>
            </a:r>
          </a:p>
          <a:p>
            <a:pPr marL="0" indent="0">
              <a:buNone/>
            </a:pPr>
            <a:r>
              <a:rPr lang="en-US" dirty="0"/>
              <a:t>(part of the Student Induction Program) </a:t>
            </a:r>
          </a:p>
          <a:p>
            <a:pPr marL="0" indent="0">
              <a:buNone/>
            </a:pPr>
            <a:r>
              <a:rPr lang="en-US" dirty="0">
                <a:solidFill>
                  <a:srgbClr val="FF0000"/>
                </a:solidFill>
              </a:rPr>
              <a:t>[15 sessions]</a:t>
            </a:r>
          </a:p>
          <a:p>
            <a:pPr marL="0" indent="0">
              <a:buNone/>
            </a:pPr>
            <a:endParaRPr lang="en-US" sz="1000" dirty="0"/>
          </a:p>
          <a:p>
            <a:pPr marL="0" indent="0">
              <a:buNone/>
            </a:pPr>
            <a:r>
              <a:rPr lang="en-US" altLang="en-US" b="1" dirty="0"/>
              <a:t>HHH-I</a:t>
            </a:r>
            <a:r>
              <a:rPr lang="en-US" altLang="en-US" dirty="0"/>
              <a:t>: Orientation to Holistic Human Health</a:t>
            </a:r>
          </a:p>
          <a:p>
            <a:pPr marL="0" indent="0">
              <a:buNone/>
            </a:pPr>
            <a:r>
              <a:rPr lang="en-US" sz="2000" dirty="0">
                <a:solidFill>
                  <a:srgbClr val="FF0000"/>
                </a:solidFill>
              </a:rPr>
              <a:t>[15 sessions]</a:t>
            </a:r>
          </a:p>
          <a:p>
            <a:pPr marL="0" indent="0">
              <a:buNone/>
            </a:pPr>
            <a:endParaRPr lang="en-US" b="1" dirty="0"/>
          </a:p>
          <a:p>
            <a:pPr marL="0" indent="0">
              <a:buNone/>
            </a:pPr>
            <a:r>
              <a:rPr lang="en-US" b="1" dirty="0"/>
              <a:t>UHV-II</a:t>
            </a:r>
            <a:r>
              <a:rPr lang="en-US" dirty="0"/>
              <a:t>: Foundation Course in Human Values and Professional Ethics: Understanding Harmony and Ethical Human Conduct</a:t>
            </a:r>
          </a:p>
          <a:p>
            <a:pPr marL="0" indent="0">
              <a:buNone/>
            </a:pPr>
            <a:r>
              <a:rPr lang="en-US" dirty="0">
                <a:solidFill>
                  <a:srgbClr val="FF0000"/>
                </a:solidFill>
              </a:rPr>
              <a:t>[42 sessions]</a:t>
            </a:r>
          </a:p>
          <a:p>
            <a:pPr marL="0" indent="0">
              <a:buNone/>
            </a:pPr>
            <a:endParaRPr lang="en-US" sz="1000" dirty="0"/>
          </a:p>
          <a:p>
            <a:pPr marL="0" indent="0">
              <a:buNone/>
            </a:pPr>
            <a:endParaRPr lang="en-US" altLang="en-US" sz="2000" dirty="0"/>
          </a:p>
          <a:p>
            <a:pPr marL="0" indent="0">
              <a:buNone/>
            </a:pPr>
            <a:r>
              <a:rPr lang="en-US" sz="1800" dirty="0"/>
              <a:t>Notes:  </a:t>
            </a:r>
            <a:r>
              <a:rPr lang="en-US" sz="1600" dirty="0"/>
              <a:t>To highlight the importance of values, in its model curriculum, </a:t>
            </a:r>
            <a:r>
              <a:rPr lang="en-US" sz="1600" b="1" dirty="0"/>
              <a:t>AICTE has made a special provision of 3-credits exclusively for UHV-II</a:t>
            </a:r>
            <a:r>
              <a:rPr lang="en-US" sz="1600" dirty="0"/>
              <a:t> and placed it as a mandatory course</a:t>
            </a:r>
          </a:p>
          <a:p>
            <a:pPr marL="0" indent="0">
              <a:buNone/>
            </a:pPr>
            <a:r>
              <a:rPr lang="en-US" sz="1600" dirty="0"/>
              <a:t>May be offered as value-added courses (contribute to fulfilling NAAC criteria 1, 2, 3, 6 and 7)</a:t>
            </a:r>
          </a:p>
        </p:txBody>
      </p:sp>
      <p:sp>
        <p:nvSpPr>
          <p:cNvPr id="5" name="Content Placeholder 4">
            <a:extLst>
              <a:ext uri="{FF2B5EF4-FFF2-40B4-BE49-F238E27FC236}">
                <a16:creationId xmlns:a16="http://schemas.microsoft.com/office/drawing/2014/main" id="{7C4BA8AC-A88F-4CF6-B465-9453FEEEA061}"/>
              </a:ext>
            </a:extLst>
          </p:cNvPr>
          <p:cNvSpPr>
            <a:spLocks noGrp="1"/>
          </p:cNvSpPr>
          <p:nvPr>
            <p:ph sz="half" idx="2"/>
          </p:nvPr>
        </p:nvSpPr>
        <p:spPr/>
        <p:txBody>
          <a:bodyPr/>
          <a:lstStyle/>
          <a:p>
            <a:pPr marL="0" indent="0">
              <a:buNone/>
              <a:defRPr/>
            </a:pPr>
            <a:r>
              <a:rPr lang="en-US" altLang="en-US" b="1" dirty="0"/>
              <a:t>UHV-III</a:t>
            </a:r>
            <a:r>
              <a:rPr lang="en-US" altLang="en-US" dirty="0"/>
              <a:t>: Understanding Human Being, Nature and Existence Comprehensively</a:t>
            </a:r>
          </a:p>
          <a:p>
            <a:pPr marL="0" indent="0">
              <a:buNone/>
              <a:defRPr/>
            </a:pPr>
            <a:r>
              <a:rPr lang="en-US" altLang="en-US" b="1" dirty="0"/>
              <a:t>UHV-IV</a:t>
            </a:r>
            <a:r>
              <a:rPr lang="en-US" altLang="en-US" dirty="0"/>
              <a:t>: Vision for Humane Society (which is just and equitable)</a:t>
            </a:r>
          </a:p>
          <a:p>
            <a:pPr marL="0" indent="0">
              <a:buNone/>
              <a:defRPr/>
            </a:pPr>
            <a:r>
              <a:rPr lang="en-US" altLang="en-US" b="1" dirty="0"/>
              <a:t>UHV-V</a:t>
            </a:r>
            <a:r>
              <a:rPr lang="en-US" altLang="en-US" dirty="0"/>
              <a:t>:  Human Values in Different Philosophies (Darshans) like:</a:t>
            </a:r>
          </a:p>
          <a:p>
            <a:pPr lvl="1">
              <a:defRPr/>
            </a:pPr>
            <a:r>
              <a:rPr lang="en-US" altLang="en-US" dirty="0"/>
              <a:t>Vedic Darshans   – Jain and </a:t>
            </a:r>
            <a:r>
              <a:rPr lang="en-US" altLang="en-US" dirty="0" err="1"/>
              <a:t>Baudh</a:t>
            </a:r>
            <a:r>
              <a:rPr lang="en-US" altLang="en-US" dirty="0"/>
              <a:t> Darshans</a:t>
            </a:r>
          </a:p>
          <a:p>
            <a:pPr lvl="1">
              <a:defRPr/>
            </a:pPr>
            <a:r>
              <a:rPr lang="en-US" altLang="en-US" dirty="0" err="1"/>
              <a:t>Madhyasth</a:t>
            </a:r>
            <a:r>
              <a:rPr lang="en-US" altLang="en-US" dirty="0"/>
              <a:t> 	         – </a:t>
            </a:r>
            <a:r>
              <a:rPr lang="en-US" altLang="en-US" dirty="0" err="1"/>
              <a:t>Abrahmic</a:t>
            </a:r>
            <a:r>
              <a:rPr lang="en-US" altLang="en-US" dirty="0"/>
              <a:t> and Modern… </a:t>
            </a:r>
          </a:p>
          <a:p>
            <a:pPr marL="0" indent="0">
              <a:buNone/>
              <a:defRPr/>
            </a:pPr>
            <a:r>
              <a:rPr lang="en-US" altLang="en-US" b="1" dirty="0">
                <a:solidFill>
                  <a:schemeClr val="bg1">
                    <a:lumMod val="50000"/>
                  </a:schemeClr>
                </a:solidFill>
              </a:rPr>
              <a:t>UHV-VI</a:t>
            </a:r>
            <a:r>
              <a:rPr lang="en-US" altLang="en-US" dirty="0">
                <a:solidFill>
                  <a:schemeClr val="bg1">
                    <a:lumMod val="50000"/>
                  </a:schemeClr>
                </a:solidFill>
              </a:rPr>
              <a:t>: Human Psychology – Leading to Full Human Potential</a:t>
            </a:r>
          </a:p>
          <a:p>
            <a:pPr marL="0" indent="0">
              <a:buNone/>
              <a:defRPr/>
            </a:pPr>
            <a:r>
              <a:rPr lang="en-US" altLang="en-US" b="1" dirty="0">
                <a:solidFill>
                  <a:schemeClr val="bg1">
                    <a:lumMod val="50000"/>
                  </a:schemeClr>
                </a:solidFill>
              </a:rPr>
              <a:t>HHH-II</a:t>
            </a:r>
            <a:r>
              <a:rPr lang="en-US" altLang="en-US" dirty="0">
                <a:solidFill>
                  <a:schemeClr val="bg1">
                    <a:lumMod val="50000"/>
                  </a:schemeClr>
                </a:solidFill>
              </a:rPr>
              <a:t>: A Foundation Course in Holistic Human Health – Its Philosophy and Practice </a:t>
            </a:r>
          </a:p>
          <a:p>
            <a:pPr marL="0" indent="0">
              <a:buNone/>
              <a:defRPr/>
            </a:pPr>
            <a:r>
              <a:rPr lang="en-US" altLang="en-US" b="1" dirty="0">
                <a:solidFill>
                  <a:schemeClr val="bg1">
                    <a:lumMod val="50000"/>
                  </a:schemeClr>
                </a:solidFill>
              </a:rPr>
              <a:t>UHV-VII (B)</a:t>
            </a:r>
            <a:r>
              <a:rPr lang="en-US" altLang="en-US" dirty="0">
                <a:solidFill>
                  <a:schemeClr val="bg1">
                    <a:lumMod val="50000"/>
                  </a:schemeClr>
                </a:solidFill>
              </a:rPr>
              <a:t>: Human Sociology – Leading to Justice</a:t>
            </a:r>
          </a:p>
          <a:p>
            <a:pPr marL="0" indent="0">
              <a:buNone/>
              <a:defRPr/>
            </a:pPr>
            <a:r>
              <a:rPr lang="en-US" altLang="en-US" b="1" dirty="0">
                <a:solidFill>
                  <a:schemeClr val="bg1">
                    <a:lumMod val="50000"/>
                  </a:schemeClr>
                </a:solidFill>
              </a:rPr>
              <a:t>UHV-VIII</a:t>
            </a:r>
            <a:r>
              <a:rPr lang="en-US" altLang="en-US" dirty="0">
                <a:solidFill>
                  <a:schemeClr val="bg1">
                    <a:lumMod val="50000"/>
                  </a:schemeClr>
                </a:solidFill>
              </a:rPr>
              <a:t>: Human Economics – Sustainable and Mutually Enriching Production Systems</a:t>
            </a:r>
          </a:p>
        </p:txBody>
      </p:sp>
      <p:sp>
        <p:nvSpPr>
          <p:cNvPr id="2" name="Title 1">
            <a:extLst>
              <a:ext uri="{FF2B5EF4-FFF2-40B4-BE49-F238E27FC236}">
                <a16:creationId xmlns:a16="http://schemas.microsoft.com/office/drawing/2014/main" id="{11F6D033-D47B-4523-9BFA-13155045FBCC}"/>
              </a:ext>
            </a:extLst>
          </p:cNvPr>
          <p:cNvSpPr>
            <a:spLocks noGrp="1"/>
          </p:cNvSpPr>
          <p:nvPr>
            <p:ph type="title"/>
          </p:nvPr>
        </p:nvSpPr>
        <p:spPr/>
        <p:txBody>
          <a:bodyPr/>
          <a:lstStyle/>
          <a:p>
            <a:r>
              <a:rPr lang="en-US" dirty="0"/>
              <a:t>Foundation Courses</a:t>
            </a:r>
            <a:endParaRPr lang="en-IN" dirty="0"/>
          </a:p>
        </p:txBody>
      </p:sp>
      <p:sp>
        <p:nvSpPr>
          <p:cNvPr id="6" name="Content Placeholder 5">
            <a:extLst>
              <a:ext uri="{FF2B5EF4-FFF2-40B4-BE49-F238E27FC236}">
                <a16:creationId xmlns:a16="http://schemas.microsoft.com/office/drawing/2014/main" id="{A7C534C9-3A08-41C3-8491-FFDE2F87DF16}"/>
              </a:ext>
            </a:extLst>
          </p:cNvPr>
          <p:cNvSpPr>
            <a:spLocks noGrp="1"/>
          </p:cNvSpPr>
          <p:nvPr>
            <p:ph sz="quarter" idx="10"/>
          </p:nvPr>
        </p:nvSpPr>
        <p:spPr/>
        <p:txBody>
          <a:bodyPr/>
          <a:lstStyle/>
          <a:p>
            <a:r>
              <a:rPr lang="en-US" b="1" dirty="0"/>
              <a:t>Advanced Courses, Minor Degree in UHV</a:t>
            </a:r>
            <a:endParaRPr lang="en-IN" dirty="0"/>
          </a:p>
        </p:txBody>
      </p:sp>
    </p:spTree>
    <p:extLst>
      <p:ext uri="{BB962C8B-B14F-4D97-AF65-F5344CB8AC3E}">
        <p14:creationId xmlns:p14="http://schemas.microsoft.com/office/powerpoint/2010/main" val="1887395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311F235-D747-44A4-8ED4-8684262BE07A}"/>
              </a:ext>
            </a:extLst>
          </p:cNvPr>
          <p:cNvSpPr>
            <a:spLocks noGrp="1"/>
          </p:cNvSpPr>
          <p:nvPr>
            <p:ph type="subTitle" idx="1"/>
          </p:nvPr>
        </p:nvSpPr>
        <p:spPr/>
        <p:txBody>
          <a:bodyPr/>
          <a:lstStyle/>
          <a:p>
            <a:endParaRPr lang="en-IN"/>
          </a:p>
        </p:txBody>
      </p:sp>
      <p:sp>
        <p:nvSpPr>
          <p:cNvPr id="4" name="Title 3">
            <a:extLst>
              <a:ext uri="{FF2B5EF4-FFF2-40B4-BE49-F238E27FC236}">
                <a16:creationId xmlns:a16="http://schemas.microsoft.com/office/drawing/2014/main" id="{E225A748-905C-4872-AEBF-F6A0023FB062}"/>
              </a:ext>
            </a:extLst>
          </p:cNvPr>
          <p:cNvSpPr>
            <a:spLocks noGrp="1"/>
          </p:cNvSpPr>
          <p:nvPr>
            <p:ph type="ctrTitle"/>
          </p:nvPr>
        </p:nvSpPr>
        <p:spPr/>
        <p:txBody>
          <a:bodyPr/>
          <a:lstStyle/>
          <a:p>
            <a:r>
              <a:rPr lang="en-IN" dirty="0"/>
              <a:t>More for the Faculty</a:t>
            </a:r>
          </a:p>
        </p:txBody>
      </p:sp>
    </p:spTree>
    <p:extLst>
      <p:ext uri="{BB962C8B-B14F-4D97-AF65-F5344CB8AC3E}">
        <p14:creationId xmlns:p14="http://schemas.microsoft.com/office/powerpoint/2010/main" val="1908678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FBD06-2F74-403E-997E-97F35E2D25F0}"/>
              </a:ext>
            </a:extLst>
          </p:cNvPr>
          <p:cNvSpPr>
            <a:spLocks noGrp="1"/>
          </p:cNvSpPr>
          <p:nvPr>
            <p:ph sz="half" idx="1"/>
          </p:nvPr>
        </p:nvSpPr>
        <p:spPr/>
        <p:txBody>
          <a:bodyPr/>
          <a:lstStyle/>
          <a:p>
            <a:pPr marL="0" indent="0">
              <a:buNone/>
            </a:pPr>
            <a:r>
              <a:rPr lang="en-IN" dirty="0"/>
              <a:t>Happiness, Prosperity </a:t>
            </a:r>
            <a:r>
              <a:rPr lang="en-IN" dirty="0">
                <a:sym typeface="Wingdings" panose="05000000000000000000" pitchFamily="2" charset="2"/>
              </a:rPr>
              <a:t> Continuity</a:t>
            </a:r>
            <a:endParaRPr lang="en-IN" dirty="0"/>
          </a:p>
          <a:p>
            <a:pPr marL="0" indent="0">
              <a:buNone/>
            </a:pPr>
            <a:endParaRPr lang="en-IN" dirty="0"/>
          </a:p>
          <a:p>
            <a:pPr marL="0" indent="0">
              <a:buNone/>
            </a:pPr>
            <a:endParaRPr lang="en-IN" dirty="0"/>
          </a:p>
          <a:p>
            <a:pPr marL="0" indent="0">
              <a:buNone/>
            </a:pPr>
            <a:endParaRPr lang="en-US" dirty="0"/>
          </a:p>
          <a:p>
            <a:pPr marL="0" indent="0">
              <a:buNone/>
            </a:pPr>
            <a:endParaRPr lang="en-US" dirty="0"/>
          </a:p>
          <a:p>
            <a:pPr marL="0" indent="0">
              <a:buNone/>
            </a:pPr>
            <a:r>
              <a:rPr lang="en-US" dirty="0"/>
              <a:t>Humane Society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3600" dirty="0"/>
          </a:p>
        </p:txBody>
      </p:sp>
      <p:sp>
        <p:nvSpPr>
          <p:cNvPr id="6" name="Content Placeholder 5">
            <a:extLst>
              <a:ext uri="{FF2B5EF4-FFF2-40B4-BE49-F238E27FC236}">
                <a16:creationId xmlns:a16="http://schemas.microsoft.com/office/drawing/2014/main" id="{90ECC6E8-B33C-4CFF-A2DC-20060EF87825}"/>
              </a:ext>
            </a:extLst>
          </p:cNvPr>
          <p:cNvSpPr>
            <a:spLocks noGrp="1"/>
          </p:cNvSpPr>
          <p:nvPr>
            <p:ph sz="half" idx="2"/>
          </p:nvPr>
        </p:nvSpPr>
        <p:spPr/>
        <p:txBody>
          <a:bodyPr/>
          <a:lstStyle/>
          <a:p>
            <a:pPr marL="0" indent="0">
              <a:buNone/>
            </a:pPr>
            <a:r>
              <a:rPr lang="en-IN" dirty="0">
                <a:solidFill>
                  <a:srgbClr val="FF0000"/>
                </a:solidFill>
              </a:rPr>
              <a:t>Tension, depression</a:t>
            </a:r>
          </a:p>
          <a:p>
            <a:pPr marL="0" indent="0">
              <a:buNone/>
            </a:pPr>
            <a:r>
              <a:rPr lang="en-IN" dirty="0">
                <a:solidFill>
                  <a:srgbClr val="FF0000"/>
                </a:solidFill>
              </a:rPr>
              <a:t>Rivalries in relationship</a:t>
            </a:r>
          </a:p>
          <a:p>
            <a:pPr marL="0" indent="0">
              <a:buNone/>
            </a:pPr>
            <a:r>
              <a:rPr lang="en-IN" dirty="0">
                <a:solidFill>
                  <a:srgbClr val="FF0000"/>
                </a:solidFill>
              </a:rPr>
              <a:t>Terrorism and war</a:t>
            </a:r>
          </a:p>
          <a:p>
            <a:pPr marL="0" indent="0">
              <a:buNone/>
            </a:pPr>
            <a:r>
              <a:rPr lang="en-IN" dirty="0">
                <a:solidFill>
                  <a:srgbClr val="FF0000"/>
                </a:solidFill>
              </a:rPr>
              <a:t>Global warming and climate change</a:t>
            </a:r>
          </a:p>
          <a:p>
            <a:pPr marL="0" indent="0">
              <a:buNone/>
            </a:pPr>
            <a:endParaRPr lang="en-IN" dirty="0">
              <a:solidFill>
                <a:srgbClr val="FF0000"/>
              </a:solidFill>
            </a:endParaRPr>
          </a:p>
          <a:p>
            <a:pPr marL="0" indent="0">
              <a:buNone/>
            </a:pPr>
            <a:r>
              <a:rPr lang="en-IN" dirty="0">
                <a:solidFill>
                  <a:srgbClr val="FF0000"/>
                </a:solidFill>
              </a:rPr>
              <a:t>Inhuman Society…</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sz="3600" dirty="0"/>
          </a:p>
          <a:p>
            <a:pPr marL="0" indent="0">
              <a:buNone/>
            </a:pPr>
            <a:endParaRPr lang="en-IN" dirty="0"/>
          </a:p>
        </p:txBody>
      </p:sp>
      <p:sp>
        <p:nvSpPr>
          <p:cNvPr id="4" name="Title 3">
            <a:extLst>
              <a:ext uri="{FF2B5EF4-FFF2-40B4-BE49-F238E27FC236}">
                <a16:creationId xmlns:a16="http://schemas.microsoft.com/office/drawing/2014/main" id="{65955A6C-11F3-40DD-93B7-88D92BC07479}"/>
              </a:ext>
            </a:extLst>
          </p:cNvPr>
          <p:cNvSpPr>
            <a:spLocks noGrp="1"/>
          </p:cNvSpPr>
          <p:nvPr>
            <p:ph type="title"/>
          </p:nvPr>
        </p:nvSpPr>
        <p:spPr/>
        <p:txBody>
          <a:bodyPr/>
          <a:lstStyle/>
          <a:p>
            <a:r>
              <a:rPr lang="en-IN" dirty="0"/>
              <a:t>Basic Human Aspiration</a:t>
            </a:r>
          </a:p>
        </p:txBody>
      </p:sp>
      <p:sp>
        <p:nvSpPr>
          <p:cNvPr id="7" name="Content Placeholder 6">
            <a:extLst>
              <a:ext uri="{FF2B5EF4-FFF2-40B4-BE49-F238E27FC236}">
                <a16:creationId xmlns:a16="http://schemas.microsoft.com/office/drawing/2014/main" id="{A094791D-15DD-4DFE-9358-BAE79A0DC8E0}"/>
              </a:ext>
            </a:extLst>
          </p:cNvPr>
          <p:cNvSpPr>
            <a:spLocks noGrp="1"/>
          </p:cNvSpPr>
          <p:nvPr>
            <p:ph sz="quarter" idx="10"/>
          </p:nvPr>
        </p:nvSpPr>
        <p:spPr/>
        <p:txBody>
          <a:bodyPr/>
          <a:lstStyle/>
          <a:p>
            <a:r>
              <a:rPr lang="en-IN" dirty="0"/>
              <a:t>Concerns, Problems</a:t>
            </a:r>
          </a:p>
        </p:txBody>
      </p:sp>
      <p:pic>
        <p:nvPicPr>
          <p:cNvPr id="8" name="Picture 7">
            <a:extLst>
              <a:ext uri="{FF2B5EF4-FFF2-40B4-BE49-F238E27FC236}">
                <a16:creationId xmlns:a16="http://schemas.microsoft.com/office/drawing/2014/main" id="{8365820C-28BF-4277-9199-C8DD07668550}"/>
              </a:ext>
            </a:extLst>
          </p:cNvPr>
          <p:cNvPicPr>
            <a:picLocks noChangeAspect="1"/>
          </p:cNvPicPr>
          <p:nvPr/>
        </p:nvPicPr>
        <p:blipFill>
          <a:blip r:embed="rId2"/>
          <a:stretch>
            <a:fillRect/>
          </a:stretch>
        </p:blipFill>
        <p:spPr>
          <a:xfrm>
            <a:off x="112647" y="3728553"/>
            <a:ext cx="5960761" cy="1377118"/>
          </a:xfrm>
          <a:prstGeom prst="rect">
            <a:avLst/>
          </a:prstGeom>
        </p:spPr>
      </p:pic>
      <p:pic>
        <p:nvPicPr>
          <p:cNvPr id="10" name="Picture 9">
            <a:extLst>
              <a:ext uri="{FF2B5EF4-FFF2-40B4-BE49-F238E27FC236}">
                <a16:creationId xmlns:a16="http://schemas.microsoft.com/office/drawing/2014/main" id="{963633D8-FC35-4BFA-9CF9-AD52A7CF118A}"/>
              </a:ext>
            </a:extLst>
          </p:cNvPr>
          <p:cNvPicPr>
            <a:picLocks noChangeAspect="1"/>
          </p:cNvPicPr>
          <p:nvPr/>
        </p:nvPicPr>
        <p:blipFill>
          <a:blip r:embed="rId3"/>
          <a:stretch>
            <a:fillRect/>
          </a:stretch>
        </p:blipFill>
        <p:spPr>
          <a:xfrm>
            <a:off x="6137065" y="3728553"/>
            <a:ext cx="5960266" cy="2191173"/>
          </a:xfrm>
          <a:prstGeom prst="rect">
            <a:avLst/>
          </a:prstGeom>
        </p:spPr>
      </p:pic>
    </p:spTree>
    <p:extLst>
      <p:ext uri="{BB962C8B-B14F-4D97-AF65-F5344CB8AC3E}">
        <p14:creationId xmlns:p14="http://schemas.microsoft.com/office/powerpoint/2010/main" val="42087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2">
            <a:extLst>
              <a:ext uri="{FF2B5EF4-FFF2-40B4-BE49-F238E27FC236}">
                <a16:creationId xmlns:a16="http://schemas.microsoft.com/office/drawing/2014/main" id="{16933EA3-1DB6-45EF-B9B4-3D7CE857A978}"/>
              </a:ext>
            </a:extLst>
          </p:cNvPr>
          <p:cNvSpPr>
            <a:spLocks noChangeArrowheads="1"/>
          </p:cNvSpPr>
          <p:nvPr/>
        </p:nvSpPr>
        <p:spPr bwMode="auto">
          <a:xfrm>
            <a:off x="2699099" y="4247265"/>
            <a:ext cx="1567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N" altLang="en-US" dirty="0">
                <a:solidFill>
                  <a:srgbClr val="000000"/>
                </a:solidFill>
                <a:cs typeface="Arial" panose="020B0604020202020204" pitchFamily="34" charset="0"/>
              </a:rPr>
              <a:t>Unhappiness</a:t>
            </a:r>
            <a:endParaRPr lang="en-US" altLang="en-US" dirty="0">
              <a:solidFill>
                <a:srgbClr val="000000"/>
              </a:solidFill>
            </a:endParaRPr>
          </a:p>
        </p:txBody>
      </p:sp>
      <p:sp>
        <p:nvSpPr>
          <p:cNvPr id="26626" name="Title 1">
            <a:extLst>
              <a:ext uri="{FF2B5EF4-FFF2-40B4-BE49-F238E27FC236}">
                <a16:creationId xmlns:a16="http://schemas.microsoft.com/office/drawing/2014/main" id="{CD54A66D-5DEB-46F1-BE5E-EA600A66D6D4}"/>
              </a:ext>
            </a:extLst>
          </p:cNvPr>
          <p:cNvSpPr>
            <a:spLocks noGrp="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Current State – Have we understood our Aspirations?</a:t>
            </a:r>
            <a:endParaRPr lang="en-IN" altLang="en-US" dirty="0"/>
          </a:p>
        </p:txBody>
      </p:sp>
      <p:sp>
        <p:nvSpPr>
          <p:cNvPr id="26627" name="Text Placeholder 2">
            <a:extLst>
              <a:ext uri="{FF2B5EF4-FFF2-40B4-BE49-F238E27FC236}">
                <a16:creationId xmlns:a16="http://schemas.microsoft.com/office/drawing/2014/main" id="{75481804-B911-426E-B7AB-C04829A2F435}"/>
              </a:ext>
            </a:extLst>
          </p:cNvPr>
          <p:cNvSpPr>
            <a:spLocks noGrp="1"/>
          </p:cNvSpPr>
          <p:nvPr>
            <p:ph type="body" sz="quarter" idx="13"/>
          </p:nvPr>
        </p:nvSpPr>
        <p:spPr bwMode="auto">
          <a:xfrm>
            <a:off x="0" y="609600"/>
            <a:ext cx="12192000" cy="624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Symbol" pitchFamily="18" charset="2"/>
              <a:buNone/>
            </a:pPr>
            <a:r>
              <a:rPr altLang="en-US" b="1" dirty="0"/>
              <a:t>		       Humane Society </a:t>
            </a:r>
            <a:endParaRPr lang="en-IN" altLang="en-US" dirty="0"/>
          </a:p>
          <a:p>
            <a:pPr>
              <a:buFont typeface="Symbol" pitchFamily="18" charset="2"/>
              <a:buNone/>
            </a:pPr>
            <a:endParaRPr altLang="en-US" dirty="0"/>
          </a:p>
          <a:p>
            <a:pPr>
              <a:buFont typeface="Symbol" pitchFamily="18" charset="2"/>
              <a:buNone/>
            </a:pPr>
            <a:endParaRPr altLang="en-US" dirty="0"/>
          </a:p>
          <a:p>
            <a:pPr>
              <a:buFont typeface="Symbol" pitchFamily="18" charset="2"/>
              <a:buNone/>
            </a:pPr>
            <a:endParaRPr altLang="en-US" dirty="0"/>
          </a:p>
          <a:p>
            <a:pPr>
              <a:buFont typeface="Symbol" pitchFamily="18" charset="2"/>
              <a:buNone/>
            </a:pPr>
            <a:endParaRPr lang="it-IT" altLang="en-US" sz="1000" b="1" dirty="0"/>
          </a:p>
          <a:p>
            <a:pPr>
              <a:buFont typeface="Symbol" pitchFamily="18" charset="2"/>
              <a:buNone/>
            </a:pPr>
            <a:r>
              <a:rPr altLang="en-US" b="1" dirty="0"/>
              <a:t>		       Family-based, Families having Common Goal</a:t>
            </a:r>
          </a:p>
          <a:p>
            <a:pPr>
              <a:buFont typeface="Symbol" pitchFamily="18" charset="2"/>
              <a:buNone/>
            </a:pPr>
            <a:endParaRPr altLang="en-US" b="1" dirty="0"/>
          </a:p>
          <a:p>
            <a:pPr>
              <a:buFont typeface="Symbol" pitchFamily="18" charset="2"/>
              <a:buNone/>
            </a:pPr>
            <a:r>
              <a:rPr lang="en-GB" altLang="en-US" b="1" dirty="0"/>
              <a:t>		       Inhuman “Society” (Crowd or Battlefield)</a:t>
            </a:r>
            <a:endParaRPr altLang="en-US" b="1" dirty="0"/>
          </a:p>
          <a:p>
            <a:pPr>
              <a:buFont typeface="Symbol" pitchFamily="18" charset="2"/>
              <a:buNone/>
            </a:pPr>
            <a:endParaRPr altLang="en-US" b="1" dirty="0"/>
          </a:p>
          <a:p>
            <a:pPr>
              <a:buFont typeface="Symbol" pitchFamily="18" charset="2"/>
              <a:buNone/>
            </a:pPr>
            <a:endParaRPr altLang="en-US" b="1" dirty="0"/>
          </a:p>
          <a:p>
            <a:pPr>
              <a:buFont typeface="Symbol" pitchFamily="18" charset="2"/>
              <a:buNone/>
            </a:pPr>
            <a:endParaRPr lang="en-US" altLang="en-US" b="1" dirty="0"/>
          </a:p>
          <a:p>
            <a:pPr>
              <a:buFont typeface="Symbol" pitchFamily="18" charset="2"/>
              <a:buNone/>
            </a:pPr>
            <a:endParaRPr lang="en-US" altLang="en-US" b="1" dirty="0"/>
          </a:p>
          <a:p>
            <a:pPr>
              <a:buFont typeface="Symbol" pitchFamily="18" charset="2"/>
              <a:buNone/>
            </a:pPr>
            <a:endParaRPr lang="en-US" altLang="en-US" b="1" dirty="0"/>
          </a:p>
          <a:p>
            <a:pPr>
              <a:buFont typeface="Symbol" pitchFamily="18" charset="2"/>
              <a:buNone/>
            </a:pPr>
            <a:endParaRPr lang="en-US" altLang="en-US" b="1" dirty="0"/>
          </a:p>
          <a:p>
            <a:pPr>
              <a:buFont typeface="Symbol" pitchFamily="18" charset="2"/>
              <a:buNone/>
            </a:pPr>
            <a:endParaRPr lang="en-US" altLang="en-US" sz="1200" b="1" dirty="0"/>
          </a:p>
          <a:p>
            <a:pPr>
              <a:buFont typeface="Symbol" pitchFamily="18" charset="2"/>
              <a:buNone/>
            </a:pPr>
            <a:r>
              <a:rPr lang="en-US" altLang="en-US" b="1" dirty="0"/>
              <a:t>		       Individual-based, Individuals having Different or Opposing Goals</a:t>
            </a:r>
            <a:endParaRPr altLang="en-US" b="1" dirty="0"/>
          </a:p>
        </p:txBody>
      </p:sp>
      <p:grpSp>
        <p:nvGrpSpPr>
          <p:cNvPr id="26628" name="Group 29">
            <a:extLst>
              <a:ext uri="{FF2B5EF4-FFF2-40B4-BE49-F238E27FC236}">
                <a16:creationId xmlns:a16="http://schemas.microsoft.com/office/drawing/2014/main" id="{9FD6FEE6-566F-4EDE-8712-1F7FD1130C90}"/>
              </a:ext>
            </a:extLst>
          </p:cNvPr>
          <p:cNvGrpSpPr>
            <a:grpSpLocks/>
          </p:cNvGrpSpPr>
          <p:nvPr/>
        </p:nvGrpSpPr>
        <p:grpSpPr bwMode="auto">
          <a:xfrm>
            <a:off x="1525588" y="990600"/>
            <a:ext cx="2379662" cy="1379538"/>
            <a:chOff x="1620" y="990600"/>
            <a:chExt cx="2380035" cy="1379387"/>
          </a:xfrm>
        </p:grpSpPr>
        <p:sp>
          <p:nvSpPr>
            <p:cNvPr id="4" name="Down Arrow 3">
              <a:extLst>
                <a:ext uri="{FF2B5EF4-FFF2-40B4-BE49-F238E27FC236}">
                  <a16:creationId xmlns:a16="http://schemas.microsoft.com/office/drawing/2014/main" id="{BD28F205-AF5C-495A-8AF2-D6CA18BCF732}"/>
                </a:ext>
              </a:extLst>
            </p:cNvPr>
            <p:cNvSpPr/>
            <p:nvPr/>
          </p:nvSpPr>
          <p:spPr>
            <a:xfrm>
              <a:off x="1086052" y="1676325"/>
              <a:ext cx="152424" cy="30476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26672" name="TextBox 17">
              <a:extLst>
                <a:ext uri="{FF2B5EF4-FFF2-40B4-BE49-F238E27FC236}">
                  <a16:creationId xmlns:a16="http://schemas.microsoft.com/office/drawing/2014/main" id="{F3B15679-FC23-4FF0-A726-E31043855F27}"/>
                </a:ext>
              </a:extLst>
            </p:cNvPr>
            <p:cNvSpPr txBox="1">
              <a:spLocks noChangeArrowheads="1"/>
            </p:cNvSpPr>
            <p:nvPr/>
          </p:nvSpPr>
          <p:spPr bwMode="auto">
            <a:xfrm>
              <a:off x="19455" y="990600"/>
              <a:ext cx="2362200" cy="646331"/>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N" altLang="en-US">
                  <a:cs typeface="Arial" panose="020B0604020202020204" pitchFamily="34" charset="0"/>
                </a:rPr>
                <a:t>Right Understanding &amp; Right Feeling</a:t>
              </a:r>
            </a:p>
          </p:txBody>
        </p:sp>
        <p:sp>
          <p:nvSpPr>
            <p:cNvPr id="26673" name="TextBox 18">
              <a:extLst>
                <a:ext uri="{FF2B5EF4-FFF2-40B4-BE49-F238E27FC236}">
                  <a16:creationId xmlns:a16="http://schemas.microsoft.com/office/drawing/2014/main" id="{CD47074C-1730-43EA-A834-D2AC6B53D11A}"/>
                </a:ext>
              </a:extLst>
            </p:cNvPr>
            <p:cNvSpPr txBox="1">
              <a:spLocks noChangeArrowheads="1"/>
            </p:cNvSpPr>
            <p:nvPr/>
          </p:nvSpPr>
          <p:spPr bwMode="auto">
            <a:xfrm>
              <a:off x="1620" y="2000655"/>
              <a:ext cx="2362200" cy="369332"/>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cs typeface="Arial" panose="020B0604020202020204" pitchFamily="34" charset="0"/>
                </a:rPr>
                <a:t>In Every Individual</a:t>
              </a:r>
              <a:endParaRPr lang="en-IN" altLang="en-US" dirty="0">
                <a:cs typeface="Arial" panose="020B0604020202020204" pitchFamily="34" charset="0"/>
              </a:endParaRPr>
            </a:p>
          </p:txBody>
        </p:sp>
      </p:grpSp>
      <p:grpSp>
        <p:nvGrpSpPr>
          <p:cNvPr id="26629" name="Group 31">
            <a:extLst>
              <a:ext uri="{FF2B5EF4-FFF2-40B4-BE49-F238E27FC236}">
                <a16:creationId xmlns:a16="http://schemas.microsoft.com/office/drawing/2014/main" id="{A18ED32F-D7DF-4351-AA09-47461DA8DA89}"/>
              </a:ext>
            </a:extLst>
          </p:cNvPr>
          <p:cNvGrpSpPr>
            <a:grpSpLocks/>
          </p:cNvGrpSpPr>
          <p:nvPr/>
        </p:nvGrpSpPr>
        <p:grpSpPr bwMode="auto">
          <a:xfrm>
            <a:off x="4133850" y="990600"/>
            <a:ext cx="2038350" cy="1379538"/>
            <a:chOff x="2610255" y="990600"/>
            <a:chExt cx="2037945" cy="1379387"/>
          </a:xfrm>
        </p:grpSpPr>
        <p:sp>
          <p:nvSpPr>
            <p:cNvPr id="10" name="Down Arrow 9">
              <a:extLst>
                <a:ext uri="{FF2B5EF4-FFF2-40B4-BE49-F238E27FC236}">
                  <a16:creationId xmlns:a16="http://schemas.microsoft.com/office/drawing/2014/main" id="{BD8C193C-CC99-4CE9-962B-EE972CE2ADE3}"/>
                </a:ext>
              </a:extLst>
            </p:cNvPr>
            <p:cNvSpPr/>
            <p:nvPr/>
          </p:nvSpPr>
          <p:spPr>
            <a:xfrm>
              <a:off x="3524473" y="1676325"/>
              <a:ext cx="152370" cy="30476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26669" name="TextBox 19">
              <a:extLst>
                <a:ext uri="{FF2B5EF4-FFF2-40B4-BE49-F238E27FC236}">
                  <a16:creationId xmlns:a16="http://schemas.microsoft.com/office/drawing/2014/main" id="{DA9460CB-B4C1-4799-ADD3-9DF519F6FDB7}"/>
                </a:ext>
              </a:extLst>
            </p:cNvPr>
            <p:cNvSpPr txBox="1">
              <a:spLocks noChangeArrowheads="1"/>
            </p:cNvSpPr>
            <p:nvPr/>
          </p:nvSpPr>
          <p:spPr bwMode="auto">
            <a:xfrm>
              <a:off x="2647545" y="990600"/>
              <a:ext cx="2000655" cy="646331"/>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cs typeface="Arial" panose="020B0604020202020204" pitchFamily="34" charset="0"/>
                </a:rPr>
                <a:t>Prosperity</a:t>
              </a:r>
            </a:p>
            <a:p>
              <a:pPr eaLnBrk="1" hangingPunct="1"/>
              <a:endParaRPr lang="en-IN" altLang="en-US">
                <a:cs typeface="Arial" panose="020B0604020202020204" pitchFamily="34" charset="0"/>
              </a:endParaRPr>
            </a:p>
          </p:txBody>
        </p:sp>
        <p:sp>
          <p:nvSpPr>
            <p:cNvPr id="26670" name="TextBox 20">
              <a:extLst>
                <a:ext uri="{FF2B5EF4-FFF2-40B4-BE49-F238E27FC236}">
                  <a16:creationId xmlns:a16="http://schemas.microsoft.com/office/drawing/2014/main" id="{442D2923-A8DF-433B-AABA-C82794C58660}"/>
                </a:ext>
              </a:extLst>
            </p:cNvPr>
            <p:cNvSpPr txBox="1">
              <a:spLocks noChangeArrowheads="1"/>
            </p:cNvSpPr>
            <p:nvPr/>
          </p:nvSpPr>
          <p:spPr bwMode="auto">
            <a:xfrm>
              <a:off x="2610255" y="2000655"/>
              <a:ext cx="2000655" cy="369332"/>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cs typeface="Arial" panose="020B0604020202020204" pitchFamily="34" charset="0"/>
                </a:rPr>
                <a:t>In Every Family</a:t>
              </a:r>
              <a:endParaRPr lang="en-IN" altLang="en-US" dirty="0">
                <a:cs typeface="Arial" panose="020B0604020202020204" pitchFamily="34" charset="0"/>
              </a:endParaRPr>
            </a:p>
          </p:txBody>
        </p:sp>
      </p:grpSp>
      <p:grpSp>
        <p:nvGrpSpPr>
          <p:cNvPr id="26630" name="Group 33">
            <a:extLst>
              <a:ext uri="{FF2B5EF4-FFF2-40B4-BE49-F238E27FC236}">
                <a16:creationId xmlns:a16="http://schemas.microsoft.com/office/drawing/2014/main" id="{B424F6C4-BEDE-44FE-A488-BD93447418BF}"/>
              </a:ext>
            </a:extLst>
          </p:cNvPr>
          <p:cNvGrpSpPr>
            <a:grpSpLocks/>
          </p:cNvGrpSpPr>
          <p:nvPr/>
        </p:nvGrpSpPr>
        <p:grpSpPr bwMode="auto">
          <a:xfrm>
            <a:off x="6459538" y="990600"/>
            <a:ext cx="1998662" cy="1379538"/>
            <a:chOff x="4935165" y="990600"/>
            <a:chExt cx="1999035" cy="1379387"/>
          </a:xfrm>
        </p:grpSpPr>
        <p:sp>
          <p:nvSpPr>
            <p:cNvPr id="11" name="Down Arrow 10">
              <a:extLst>
                <a:ext uri="{FF2B5EF4-FFF2-40B4-BE49-F238E27FC236}">
                  <a16:creationId xmlns:a16="http://schemas.microsoft.com/office/drawing/2014/main" id="{0343C1F8-3536-4972-A519-A0DEAF876ABA}"/>
                </a:ext>
              </a:extLst>
            </p:cNvPr>
            <p:cNvSpPr/>
            <p:nvPr/>
          </p:nvSpPr>
          <p:spPr>
            <a:xfrm>
              <a:off x="5867201" y="1676325"/>
              <a:ext cx="152428" cy="30476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26666" name="TextBox 21">
              <a:extLst>
                <a:ext uri="{FF2B5EF4-FFF2-40B4-BE49-F238E27FC236}">
                  <a16:creationId xmlns:a16="http://schemas.microsoft.com/office/drawing/2014/main" id="{0A6AE132-B8EB-4CB2-9847-13ACCAF044A7}"/>
                </a:ext>
              </a:extLst>
            </p:cNvPr>
            <p:cNvSpPr txBox="1">
              <a:spLocks noChangeArrowheads="1"/>
            </p:cNvSpPr>
            <p:nvPr/>
          </p:nvSpPr>
          <p:spPr bwMode="auto">
            <a:xfrm>
              <a:off x="4953000" y="990600"/>
              <a:ext cx="1981200" cy="646331"/>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cs typeface="Arial" panose="020B0604020202020204" pitchFamily="34" charset="0"/>
                </a:rPr>
                <a:t>Fearlessness</a:t>
              </a:r>
            </a:p>
            <a:p>
              <a:pPr eaLnBrk="1" hangingPunct="1"/>
              <a:r>
                <a:rPr lang="en-GB" altLang="en-US">
                  <a:cs typeface="Arial" panose="020B0604020202020204" pitchFamily="34" charset="0"/>
                </a:rPr>
                <a:t>(Trust)</a:t>
              </a:r>
              <a:endParaRPr lang="en-IN" altLang="en-US">
                <a:cs typeface="Arial" panose="020B0604020202020204" pitchFamily="34" charset="0"/>
              </a:endParaRPr>
            </a:p>
          </p:txBody>
        </p:sp>
        <p:sp>
          <p:nvSpPr>
            <p:cNvPr id="26667" name="TextBox 22">
              <a:extLst>
                <a:ext uri="{FF2B5EF4-FFF2-40B4-BE49-F238E27FC236}">
                  <a16:creationId xmlns:a16="http://schemas.microsoft.com/office/drawing/2014/main" id="{B8F805CB-CF6E-47E5-82D4-B677091EA020}"/>
                </a:ext>
              </a:extLst>
            </p:cNvPr>
            <p:cNvSpPr txBox="1">
              <a:spLocks noChangeArrowheads="1"/>
            </p:cNvSpPr>
            <p:nvPr/>
          </p:nvSpPr>
          <p:spPr bwMode="auto">
            <a:xfrm>
              <a:off x="4935165" y="2000655"/>
              <a:ext cx="1981200" cy="369332"/>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cs typeface="Arial" panose="020B0604020202020204" pitchFamily="34" charset="0"/>
                </a:rPr>
                <a:t>In Society</a:t>
              </a:r>
              <a:endParaRPr lang="en-IN" altLang="en-US">
                <a:cs typeface="Arial" panose="020B0604020202020204" pitchFamily="34" charset="0"/>
              </a:endParaRPr>
            </a:p>
          </p:txBody>
        </p:sp>
      </p:grpSp>
      <p:grpSp>
        <p:nvGrpSpPr>
          <p:cNvPr id="26631" name="Group 34">
            <a:extLst>
              <a:ext uri="{FF2B5EF4-FFF2-40B4-BE49-F238E27FC236}">
                <a16:creationId xmlns:a16="http://schemas.microsoft.com/office/drawing/2014/main" id="{177B6B3B-6650-42A1-B496-B7EC5D2D9280}"/>
              </a:ext>
            </a:extLst>
          </p:cNvPr>
          <p:cNvGrpSpPr>
            <a:grpSpLocks/>
          </p:cNvGrpSpPr>
          <p:nvPr/>
        </p:nvGrpSpPr>
        <p:grpSpPr bwMode="auto">
          <a:xfrm>
            <a:off x="8647113" y="990600"/>
            <a:ext cx="1981200" cy="1655763"/>
            <a:chOff x="7123890" y="990600"/>
            <a:chExt cx="1981200" cy="1656315"/>
          </a:xfrm>
        </p:grpSpPr>
        <p:sp>
          <p:nvSpPr>
            <p:cNvPr id="12" name="Down Arrow 11">
              <a:extLst>
                <a:ext uri="{FF2B5EF4-FFF2-40B4-BE49-F238E27FC236}">
                  <a16:creationId xmlns:a16="http://schemas.microsoft.com/office/drawing/2014/main" id="{4B9A2A83-29A6-45FB-B5A3-949002CDC0B7}"/>
                </a:ext>
              </a:extLst>
            </p:cNvPr>
            <p:cNvSpPr/>
            <p:nvPr/>
          </p:nvSpPr>
          <p:spPr>
            <a:xfrm>
              <a:off x="8020827" y="1676629"/>
              <a:ext cx="152400" cy="30490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26663" name="TextBox 23">
              <a:extLst>
                <a:ext uri="{FF2B5EF4-FFF2-40B4-BE49-F238E27FC236}">
                  <a16:creationId xmlns:a16="http://schemas.microsoft.com/office/drawing/2014/main" id="{0EBF8CDE-46CE-4D65-97F2-C57B3ABC4345}"/>
                </a:ext>
              </a:extLst>
            </p:cNvPr>
            <p:cNvSpPr txBox="1">
              <a:spLocks noChangeArrowheads="1"/>
            </p:cNvSpPr>
            <p:nvPr/>
          </p:nvSpPr>
          <p:spPr bwMode="auto">
            <a:xfrm>
              <a:off x="7123890" y="990600"/>
              <a:ext cx="1981200" cy="584970"/>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Symbol" panose="05050102010706020507" pitchFamily="18" charset="2"/>
                <a:buNone/>
              </a:pPr>
              <a:r>
                <a:rPr lang="en-GB" altLang="en-US">
                  <a:cs typeface="Arial" panose="020B0604020202020204" pitchFamily="34" charset="0"/>
                </a:rPr>
                <a:t>Co-Existence</a:t>
              </a:r>
            </a:p>
            <a:p>
              <a:pPr eaLnBrk="1" hangingPunct="1">
                <a:buFont typeface="Symbol" panose="05050102010706020507" pitchFamily="18" charset="2"/>
                <a:buNone/>
              </a:pPr>
              <a:r>
                <a:rPr lang="en-GB" altLang="en-US" sz="1400">
                  <a:cs typeface="Arial" panose="020B0604020202020204" pitchFamily="34" charset="0"/>
                </a:rPr>
                <a:t>(mutual fulfilment)</a:t>
              </a:r>
            </a:p>
          </p:txBody>
        </p:sp>
        <p:sp>
          <p:nvSpPr>
            <p:cNvPr id="26664" name="TextBox 24">
              <a:extLst>
                <a:ext uri="{FF2B5EF4-FFF2-40B4-BE49-F238E27FC236}">
                  <a16:creationId xmlns:a16="http://schemas.microsoft.com/office/drawing/2014/main" id="{29609667-A8D4-4447-835F-ED732180FF0A}"/>
                </a:ext>
              </a:extLst>
            </p:cNvPr>
            <p:cNvSpPr txBox="1">
              <a:spLocks noChangeArrowheads="1"/>
            </p:cNvSpPr>
            <p:nvPr/>
          </p:nvSpPr>
          <p:spPr bwMode="auto">
            <a:xfrm>
              <a:off x="7123890" y="2000655"/>
              <a:ext cx="1981200" cy="646260"/>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Symbol" panose="05050102010706020507" pitchFamily="18" charset="2"/>
                <a:buNone/>
              </a:pPr>
              <a:r>
                <a:rPr lang="en-GB" altLang="en-US">
                  <a:cs typeface="Arial" panose="020B0604020202020204" pitchFamily="34" charset="0"/>
                </a:rPr>
                <a:t>In Nature/ Existence</a:t>
              </a:r>
            </a:p>
          </p:txBody>
        </p:sp>
      </p:grpSp>
      <p:grpSp>
        <p:nvGrpSpPr>
          <p:cNvPr id="26632" name="Group 47">
            <a:extLst>
              <a:ext uri="{FF2B5EF4-FFF2-40B4-BE49-F238E27FC236}">
                <a16:creationId xmlns:a16="http://schemas.microsoft.com/office/drawing/2014/main" id="{7B8DCD85-DD64-4212-80F0-70114C4C8ED3}"/>
              </a:ext>
            </a:extLst>
          </p:cNvPr>
          <p:cNvGrpSpPr>
            <a:grpSpLocks/>
          </p:cNvGrpSpPr>
          <p:nvPr/>
        </p:nvGrpSpPr>
        <p:grpSpPr bwMode="auto">
          <a:xfrm>
            <a:off x="1524000" y="3616325"/>
            <a:ext cx="8991600" cy="2708275"/>
            <a:chOff x="0" y="3649663"/>
            <a:chExt cx="8991600" cy="2708275"/>
          </a:xfrm>
        </p:grpSpPr>
        <p:grpSp>
          <p:nvGrpSpPr>
            <p:cNvPr id="26634" name="Group 81">
              <a:extLst>
                <a:ext uri="{FF2B5EF4-FFF2-40B4-BE49-F238E27FC236}">
                  <a16:creationId xmlns:a16="http://schemas.microsoft.com/office/drawing/2014/main" id="{AFF357FF-2324-45B1-85CE-D82AA6169782}"/>
                </a:ext>
              </a:extLst>
            </p:cNvPr>
            <p:cNvGrpSpPr>
              <a:grpSpLocks/>
            </p:cNvGrpSpPr>
            <p:nvPr/>
          </p:nvGrpSpPr>
          <p:grpSpPr bwMode="auto">
            <a:xfrm>
              <a:off x="1588" y="3649663"/>
              <a:ext cx="8913812" cy="1379537"/>
              <a:chOff x="1588" y="3649663"/>
              <a:chExt cx="8913812" cy="1379537"/>
            </a:xfrm>
          </p:grpSpPr>
          <p:grpSp>
            <p:nvGrpSpPr>
              <p:cNvPr id="26642" name="Group 29">
                <a:extLst>
                  <a:ext uri="{FF2B5EF4-FFF2-40B4-BE49-F238E27FC236}">
                    <a16:creationId xmlns:a16="http://schemas.microsoft.com/office/drawing/2014/main" id="{7A891C55-1A72-479D-9800-33CC91974CEA}"/>
                  </a:ext>
                </a:extLst>
              </p:cNvPr>
              <p:cNvGrpSpPr>
                <a:grpSpLocks/>
              </p:cNvGrpSpPr>
              <p:nvPr/>
            </p:nvGrpSpPr>
            <p:grpSpPr bwMode="auto">
              <a:xfrm>
                <a:off x="1588" y="3649663"/>
                <a:ext cx="2379662" cy="1379537"/>
                <a:chOff x="1620" y="990600"/>
                <a:chExt cx="2380035" cy="1379511"/>
              </a:xfrm>
            </p:grpSpPr>
            <p:sp>
              <p:nvSpPr>
                <p:cNvPr id="63" name="Down Arrow 62">
                  <a:extLst>
                    <a:ext uri="{FF2B5EF4-FFF2-40B4-BE49-F238E27FC236}">
                      <a16:creationId xmlns:a16="http://schemas.microsoft.com/office/drawing/2014/main" id="{855BC8ED-B6B4-4EA6-8261-631E37BF3690}"/>
                    </a:ext>
                  </a:extLst>
                </p:cNvPr>
                <p:cNvSpPr/>
                <p:nvPr/>
              </p:nvSpPr>
              <p:spPr>
                <a:xfrm>
                  <a:off x="1086052" y="1676387"/>
                  <a:ext cx="152424" cy="3047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solidFill>
                      <a:schemeClr val="bg1"/>
                    </a:solidFill>
                  </a:endParaRPr>
                </a:p>
              </p:txBody>
            </p:sp>
            <p:sp>
              <p:nvSpPr>
                <p:cNvPr id="26660" name="TextBox 17">
                  <a:extLst>
                    <a:ext uri="{FF2B5EF4-FFF2-40B4-BE49-F238E27FC236}">
                      <a16:creationId xmlns:a16="http://schemas.microsoft.com/office/drawing/2014/main" id="{E0A7A886-7BF3-4C9F-B66B-2E24810F047E}"/>
                    </a:ext>
                  </a:extLst>
                </p:cNvPr>
                <p:cNvSpPr txBox="1">
                  <a:spLocks noChangeArrowheads="1"/>
                </p:cNvSpPr>
                <p:nvPr/>
              </p:nvSpPr>
              <p:spPr bwMode="auto">
                <a:xfrm>
                  <a:off x="19455" y="990600"/>
                  <a:ext cx="2362200" cy="646331"/>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N" altLang="en-US">
                      <a:solidFill>
                        <a:schemeClr val="bg1"/>
                      </a:solidFill>
                      <a:cs typeface="Arial" panose="020B0604020202020204" pitchFamily="34" charset="0"/>
                    </a:rPr>
                    <a:t>Assumptions (eg. Money is everything)</a:t>
                  </a:r>
                </a:p>
              </p:txBody>
            </p:sp>
            <p:sp>
              <p:nvSpPr>
                <p:cNvPr id="26661" name="TextBox 18">
                  <a:extLst>
                    <a:ext uri="{FF2B5EF4-FFF2-40B4-BE49-F238E27FC236}">
                      <a16:creationId xmlns:a16="http://schemas.microsoft.com/office/drawing/2014/main" id="{3AE99371-9D53-4513-9C08-28BAE7E77654}"/>
                    </a:ext>
                  </a:extLst>
                </p:cNvPr>
                <p:cNvSpPr txBox="1">
                  <a:spLocks noChangeArrowheads="1"/>
                </p:cNvSpPr>
                <p:nvPr/>
              </p:nvSpPr>
              <p:spPr bwMode="auto">
                <a:xfrm>
                  <a:off x="1620" y="2000655"/>
                  <a:ext cx="2362200" cy="369456"/>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solidFill>
                        <a:schemeClr val="bg1"/>
                      </a:solidFill>
                      <a:cs typeface="Arial" panose="020B0604020202020204" pitchFamily="34" charset="0"/>
                    </a:rPr>
                    <a:t>In most Individuals</a:t>
                  </a:r>
                </a:p>
              </p:txBody>
            </p:sp>
          </p:grpSp>
          <p:grpSp>
            <p:nvGrpSpPr>
              <p:cNvPr id="26643" name="Group 31">
                <a:extLst>
                  <a:ext uri="{FF2B5EF4-FFF2-40B4-BE49-F238E27FC236}">
                    <a16:creationId xmlns:a16="http://schemas.microsoft.com/office/drawing/2014/main" id="{ED07AA8B-1644-4F8E-9A05-2CE3BD647548}"/>
                  </a:ext>
                </a:extLst>
              </p:cNvPr>
              <p:cNvGrpSpPr>
                <a:grpSpLocks/>
              </p:cNvGrpSpPr>
              <p:nvPr/>
            </p:nvGrpSpPr>
            <p:grpSpPr bwMode="auto">
              <a:xfrm>
                <a:off x="2438400" y="3649663"/>
                <a:ext cx="2038350" cy="1379537"/>
                <a:chOff x="2610255" y="990600"/>
                <a:chExt cx="2037945" cy="1379511"/>
              </a:xfrm>
            </p:grpSpPr>
            <p:sp>
              <p:nvSpPr>
                <p:cNvPr id="67" name="Down Arrow 66">
                  <a:extLst>
                    <a:ext uri="{FF2B5EF4-FFF2-40B4-BE49-F238E27FC236}">
                      <a16:creationId xmlns:a16="http://schemas.microsoft.com/office/drawing/2014/main" id="{9E39F039-C1A8-4ED5-B506-A0B33ACDE3C8}"/>
                    </a:ext>
                  </a:extLst>
                </p:cNvPr>
                <p:cNvSpPr/>
                <p:nvPr/>
              </p:nvSpPr>
              <p:spPr>
                <a:xfrm>
                  <a:off x="3524473" y="1676387"/>
                  <a:ext cx="152370" cy="3047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solidFill>
                      <a:schemeClr val="bg1"/>
                    </a:solidFill>
                  </a:endParaRPr>
                </a:p>
              </p:txBody>
            </p:sp>
            <p:sp>
              <p:nvSpPr>
                <p:cNvPr id="26657" name="TextBox 19">
                  <a:extLst>
                    <a:ext uri="{FF2B5EF4-FFF2-40B4-BE49-F238E27FC236}">
                      <a16:creationId xmlns:a16="http://schemas.microsoft.com/office/drawing/2014/main" id="{291B387D-B087-4F49-AF9D-B78D2F25BEE3}"/>
                    </a:ext>
                  </a:extLst>
                </p:cNvPr>
                <p:cNvSpPr txBox="1">
                  <a:spLocks noChangeArrowheads="1"/>
                </p:cNvSpPr>
                <p:nvPr/>
              </p:nvSpPr>
              <p:spPr bwMode="auto">
                <a:xfrm>
                  <a:off x="2647545" y="990600"/>
                  <a:ext cx="2000655" cy="646319"/>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solidFill>
                        <a:schemeClr val="bg1"/>
                      </a:solidFill>
                      <a:cs typeface="Arial" panose="020B0604020202020204" pitchFamily="34" charset="0"/>
                    </a:rPr>
                    <a:t>Accumulation </a:t>
                  </a:r>
                  <a:endParaRPr lang="en-IN" altLang="en-US">
                    <a:solidFill>
                      <a:schemeClr val="bg1"/>
                    </a:solidFill>
                    <a:cs typeface="Arial" panose="020B0604020202020204" pitchFamily="34" charset="0"/>
                  </a:endParaRPr>
                </a:p>
                <a:p>
                  <a:pPr eaLnBrk="1" hangingPunct="1"/>
                  <a:r>
                    <a:rPr lang="en-IN" altLang="en-US">
                      <a:solidFill>
                        <a:schemeClr val="bg1"/>
                      </a:solidFill>
                      <a:cs typeface="Arial" panose="020B0604020202020204" pitchFamily="34" charset="0"/>
                    </a:rPr>
                    <a:t>By Any Means</a:t>
                  </a:r>
                </a:p>
              </p:txBody>
            </p:sp>
            <p:sp>
              <p:nvSpPr>
                <p:cNvPr id="26658" name="TextBox 20">
                  <a:extLst>
                    <a:ext uri="{FF2B5EF4-FFF2-40B4-BE49-F238E27FC236}">
                      <a16:creationId xmlns:a16="http://schemas.microsoft.com/office/drawing/2014/main" id="{DA2302EF-56DD-46B5-97F2-566D8A6449C4}"/>
                    </a:ext>
                  </a:extLst>
                </p:cNvPr>
                <p:cNvSpPr txBox="1">
                  <a:spLocks noChangeArrowheads="1"/>
                </p:cNvSpPr>
                <p:nvPr/>
              </p:nvSpPr>
              <p:spPr bwMode="auto">
                <a:xfrm>
                  <a:off x="2610255" y="2000655"/>
                  <a:ext cx="2000655" cy="369456"/>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solidFill>
                        <a:schemeClr val="bg1"/>
                      </a:solidFill>
                      <a:cs typeface="Arial" panose="020B0604020202020204" pitchFamily="34" charset="0"/>
                    </a:rPr>
                    <a:t>In few Individuals</a:t>
                  </a:r>
                  <a:endParaRPr lang="en-IN" altLang="en-US">
                    <a:solidFill>
                      <a:schemeClr val="bg1"/>
                    </a:solidFill>
                    <a:cs typeface="Arial" panose="020B0604020202020204" pitchFamily="34" charset="0"/>
                  </a:endParaRPr>
                </a:p>
              </p:txBody>
            </p:sp>
          </p:grpSp>
          <p:grpSp>
            <p:nvGrpSpPr>
              <p:cNvPr id="26644" name="Group 33">
                <a:extLst>
                  <a:ext uri="{FF2B5EF4-FFF2-40B4-BE49-F238E27FC236}">
                    <a16:creationId xmlns:a16="http://schemas.microsoft.com/office/drawing/2014/main" id="{053247F1-EC47-42D9-8992-2C2382581489}"/>
                  </a:ext>
                </a:extLst>
              </p:cNvPr>
              <p:cNvGrpSpPr>
                <a:grpSpLocks/>
              </p:cNvGrpSpPr>
              <p:nvPr/>
            </p:nvGrpSpPr>
            <p:grpSpPr bwMode="auto">
              <a:xfrm>
                <a:off x="4554538" y="3649663"/>
                <a:ext cx="1998662" cy="1379537"/>
                <a:chOff x="4935165" y="990600"/>
                <a:chExt cx="1999035" cy="1379511"/>
              </a:xfrm>
            </p:grpSpPr>
            <p:sp>
              <p:nvSpPr>
                <p:cNvPr id="71" name="Down Arrow 70">
                  <a:extLst>
                    <a:ext uri="{FF2B5EF4-FFF2-40B4-BE49-F238E27FC236}">
                      <a16:creationId xmlns:a16="http://schemas.microsoft.com/office/drawing/2014/main" id="{F3529CCB-DE32-46FB-9218-1F1D71DBCE28}"/>
                    </a:ext>
                  </a:extLst>
                </p:cNvPr>
                <p:cNvSpPr/>
                <p:nvPr/>
              </p:nvSpPr>
              <p:spPr>
                <a:xfrm>
                  <a:off x="5867201" y="1676387"/>
                  <a:ext cx="152428" cy="3047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solidFill>
                      <a:schemeClr val="bg1"/>
                    </a:solidFill>
                  </a:endParaRPr>
                </a:p>
              </p:txBody>
            </p:sp>
            <p:sp>
              <p:nvSpPr>
                <p:cNvPr id="26654" name="TextBox 21">
                  <a:extLst>
                    <a:ext uri="{FF2B5EF4-FFF2-40B4-BE49-F238E27FC236}">
                      <a16:creationId xmlns:a16="http://schemas.microsoft.com/office/drawing/2014/main" id="{1906B26B-7E30-42ED-B0BB-DB0FA728411D}"/>
                    </a:ext>
                  </a:extLst>
                </p:cNvPr>
                <p:cNvSpPr txBox="1">
                  <a:spLocks noChangeArrowheads="1"/>
                </p:cNvSpPr>
                <p:nvPr/>
              </p:nvSpPr>
              <p:spPr bwMode="auto">
                <a:xfrm>
                  <a:off x="4953000" y="990600"/>
                  <a:ext cx="1981200" cy="646331"/>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solidFill>
                        <a:schemeClr val="bg1"/>
                      </a:solidFill>
                      <a:cs typeface="Arial" panose="020B0604020202020204" pitchFamily="34" charset="0"/>
                    </a:rPr>
                    <a:t>Domination ,</a:t>
                  </a:r>
                </a:p>
                <a:p>
                  <a:pPr eaLnBrk="1" hangingPunct="1"/>
                  <a:r>
                    <a:rPr lang="en-US" altLang="en-US">
                      <a:solidFill>
                        <a:schemeClr val="bg1"/>
                      </a:solidFill>
                      <a:cs typeface="Arial" panose="020B0604020202020204" pitchFamily="34" charset="0"/>
                    </a:rPr>
                    <a:t>Exploitation, Fear</a:t>
                  </a:r>
                  <a:endParaRPr lang="en-IN" altLang="en-US">
                    <a:solidFill>
                      <a:schemeClr val="bg1"/>
                    </a:solidFill>
                    <a:cs typeface="Arial" panose="020B0604020202020204" pitchFamily="34" charset="0"/>
                  </a:endParaRPr>
                </a:p>
              </p:txBody>
            </p:sp>
            <p:sp>
              <p:nvSpPr>
                <p:cNvPr id="26655" name="TextBox 22">
                  <a:extLst>
                    <a:ext uri="{FF2B5EF4-FFF2-40B4-BE49-F238E27FC236}">
                      <a16:creationId xmlns:a16="http://schemas.microsoft.com/office/drawing/2014/main" id="{75AB501D-AEF2-4E4C-9D52-A349246BA6D2}"/>
                    </a:ext>
                  </a:extLst>
                </p:cNvPr>
                <p:cNvSpPr txBox="1">
                  <a:spLocks noChangeArrowheads="1"/>
                </p:cNvSpPr>
                <p:nvPr/>
              </p:nvSpPr>
              <p:spPr bwMode="auto">
                <a:xfrm>
                  <a:off x="4935165" y="2000655"/>
                  <a:ext cx="1981200" cy="369456"/>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a:solidFill>
                        <a:schemeClr val="bg1"/>
                      </a:solidFill>
                      <a:cs typeface="Arial" panose="020B0604020202020204" pitchFamily="34" charset="0"/>
                    </a:rPr>
                    <a:t>In Society</a:t>
                  </a:r>
                  <a:endParaRPr lang="en-IN" altLang="en-US">
                    <a:solidFill>
                      <a:schemeClr val="bg1"/>
                    </a:solidFill>
                    <a:cs typeface="Arial" panose="020B0604020202020204" pitchFamily="34" charset="0"/>
                  </a:endParaRPr>
                </a:p>
              </p:txBody>
            </p:sp>
          </p:grpSp>
          <p:grpSp>
            <p:nvGrpSpPr>
              <p:cNvPr id="26645" name="Group 34">
                <a:extLst>
                  <a:ext uri="{FF2B5EF4-FFF2-40B4-BE49-F238E27FC236}">
                    <a16:creationId xmlns:a16="http://schemas.microsoft.com/office/drawing/2014/main" id="{73273AF5-99C4-4063-802C-E0E7B80011C0}"/>
                  </a:ext>
                </a:extLst>
              </p:cNvPr>
              <p:cNvGrpSpPr>
                <a:grpSpLocks/>
              </p:cNvGrpSpPr>
              <p:nvPr/>
            </p:nvGrpSpPr>
            <p:grpSpPr bwMode="auto">
              <a:xfrm>
                <a:off x="6686550" y="3649663"/>
                <a:ext cx="2228850" cy="1379537"/>
                <a:chOff x="7123890" y="990600"/>
                <a:chExt cx="1981200" cy="1379511"/>
              </a:xfrm>
            </p:grpSpPr>
            <p:sp>
              <p:nvSpPr>
                <p:cNvPr id="75" name="Down Arrow 74">
                  <a:extLst>
                    <a:ext uri="{FF2B5EF4-FFF2-40B4-BE49-F238E27FC236}">
                      <a16:creationId xmlns:a16="http://schemas.microsoft.com/office/drawing/2014/main" id="{CB1B6714-1BF4-4015-90D8-D362B4329997}"/>
                    </a:ext>
                  </a:extLst>
                </p:cNvPr>
                <p:cNvSpPr/>
                <p:nvPr/>
              </p:nvSpPr>
              <p:spPr>
                <a:xfrm>
                  <a:off x="8021357" y="1676387"/>
                  <a:ext cx="152400" cy="3047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p>
              </p:txBody>
            </p:sp>
            <p:sp>
              <p:nvSpPr>
                <p:cNvPr id="26651" name="TextBox 23">
                  <a:extLst>
                    <a:ext uri="{FF2B5EF4-FFF2-40B4-BE49-F238E27FC236}">
                      <a16:creationId xmlns:a16="http://schemas.microsoft.com/office/drawing/2014/main" id="{B94BC891-5008-4097-B85D-00BFC0283A90}"/>
                    </a:ext>
                  </a:extLst>
                </p:cNvPr>
                <p:cNvSpPr txBox="1">
                  <a:spLocks noChangeArrowheads="1"/>
                </p:cNvSpPr>
                <p:nvPr/>
              </p:nvSpPr>
              <p:spPr bwMode="auto">
                <a:xfrm>
                  <a:off x="7123890" y="990600"/>
                  <a:ext cx="1981200" cy="646319"/>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Symbol" panose="05050102010706020507" pitchFamily="18" charset="2"/>
                    <a:buNone/>
                  </a:pPr>
                  <a:r>
                    <a:rPr lang="en-GB" altLang="en-US">
                      <a:solidFill>
                        <a:schemeClr val="bg1"/>
                      </a:solidFill>
                      <a:cs typeface="Arial" panose="020B0604020202020204" pitchFamily="34" charset="0"/>
                    </a:rPr>
                    <a:t>Mastery &amp;</a:t>
                  </a:r>
                </a:p>
                <a:p>
                  <a:pPr eaLnBrk="1" hangingPunct="1">
                    <a:buFont typeface="Symbol" panose="05050102010706020507" pitchFamily="18" charset="2"/>
                    <a:buNone/>
                  </a:pPr>
                  <a:r>
                    <a:rPr lang="en-US" altLang="en-US">
                      <a:solidFill>
                        <a:schemeClr val="bg1"/>
                      </a:solidFill>
                      <a:cs typeface="Arial" panose="020B0604020202020204" pitchFamily="34" charset="0"/>
                    </a:rPr>
                    <a:t>Exploitation</a:t>
                  </a:r>
                  <a:endParaRPr lang="en-GB" altLang="en-US">
                    <a:solidFill>
                      <a:schemeClr val="bg1"/>
                    </a:solidFill>
                    <a:cs typeface="Arial" panose="020B0604020202020204" pitchFamily="34" charset="0"/>
                  </a:endParaRPr>
                </a:p>
              </p:txBody>
            </p:sp>
            <p:sp>
              <p:nvSpPr>
                <p:cNvPr id="26652" name="TextBox 24">
                  <a:extLst>
                    <a:ext uri="{FF2B5EF4-FFF2-40B4-BE49-F238E27FC236}">
                      <a16:creationId xmlns:a16="http://schemas.microsoft.com/office/drawing/2014/main" id="{79F257D5-6E50-4DD9-8C9E-E471F494FAAC}"/>
                    </a:ext>
                  </a:extLst>
                </p:cNvPr>
                <p:cNvSpPr txBox="1">
                  <a:spLocks noChangeArrowheads="1"/>
                </p:cNvSpPr>
                <p:nvPr/>
              </p:nvSpPr>
              <p:spPr bwMode="auto">
                <a:xfrm>
                  <a:off x="7123890" y="2000655"/>
                  <a:ext cx="1981200" cy="369456"/>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Symbol" panose="05050102010706020507" pitchFamily="18" charset="2"/>
                    <a:buNone/>
                  </a:pPr>
                  <a:r>
                    <a:rPr lang="en-GB" altLang="en-US">
                      <a:solidFill>
                        <a:schemeClr val="bg1"/>
                      </a:solidFill>
                      <a:cs typeface="Arial" panose="020B0604020202020204" pitchFamily="34" charset="0"/>
                    </a:rPr>
                    <a:t>Over Nature</a:t>
                  </a:r>
                </a:p>
              </p:txBody>
            </p:sp>
          </p:grpSp>
          <p:sp>
            <p:nvSpPr>
              <p:cNvPr id="78" name="Multiply 77">
                <a:extLst>
                  <a:ext uri="{FF2B5EF4-FFF2-40B4-BE49-F238E27FC236}">
                    <a16:creationId xmlns:a16="http://schemas.microsoft.com/office/drawing/2014/main" id="{EC1A2EF0-1E46-4816-8E6F-D97D9437C7A3}"/>
                  </a:ext>
                </a:extLst>
              </p:cNvPr>
              <p:cNvSpPr/>
              <p:nvPr/>
            </p:nvSpPr>
            <p:spPr>
              <a:xfrm>
                <a:off x="1828800" y="4038600"/>
                <a:ext cx="609600" cy="762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9" name="Multiply 78">
                <a:extLst>
                  <a:ext uri="{FF2B5EF4-FFF2-40B4-BE49-F238E27FC236}">
                    <a16:creationId xmlns:a16="http://schemas.microsoft.com/office/drawing/2014/main" id="{C05A8E10-2B8E-4839-B958-4DA2E2680958}"/>
                  </a:ext>
                </a:extLst>
              </p:cNvPr>
              <p:cNvSpPr/>
              <p:nvPr/>
            </p:nvSpPr>
            <p:spPr>
              <a:xfrm>
                <a:off x="8305800" y="4038600"/>
                <a:ext cx="609600" cy="762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0" name="Multiply 79">
                <a:extLst>
                  <a:ext uri="{FF2B5EF4-FFF2-40B4-BE49-F238E27FC236}">
                    <a16:creationId xmlns:a16="http://schemas.microsoft.com/office/drawing/2014/main" id="{3AC8480F-0882-46D3-9AA0-DE3E73CF93F3}"/>
                  </a:ext>
                </a:extLst>
              </p:cNvPr>
              <p:cNvSpPr/>
              <p:nvPr/>
            </p:nvSpPr>
            <p:spPr>
              <a:xfrm>
                <a:off x="6019800" y="4038600"/>
                <a:ext cx="609600" cy="762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1" name="Multiply 80">
                <a:extLst>
                  <a:ext uri="{FF2B5EF4-FFF2-40B4-BE49-F238E27FC236}">
                    <a16:creationId xmlns:a16="http://schemas.microsoft.com/office/drawing/2014/main" id="{AD4F1584-0059-410D-A6E3-1AFA2CC57C82}"/>
                  </a:ext>
                </a:extLst>
              </p:cNvPr>
              <p:cNvSpPr/>
              <p:nvPr/>
            </p:nvSpPr>
            <p:spPr>
              <a:xfrm>
                <a:off x="3886200" y="4038600"/>
                <a:ext cx="609600" cy="762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26635" name="Group 48">
              <a:extLst>
                <a:ext uri="{FF2B5EF4-FFF2-40B4-BE49-F238E27FC236}">
                  <a16:creationId xmlns:a16="http://schemas.microsoft.com/office/drawing/2014/main" id="{1A0E9421-0875-4454-9347-85232914A6AA}"/>
                </a:ext>
              </a:extLst>
            </p:cNvPr>
            <p:cNvGrpSpPr>
              <a:grpSpLocks/>
            </p:cNvGrpSpPr>
            <p:nvPr/>
          </p:nvGrpSpPr>
          <p:grpSpPr bwMode="auto">
            <a:xfrm>
              <a:off x="0" y="5257800"/>
              <a:ext cx="8991600" cy="1100138"/>
              <a:chOff x="0" y="5257800"/>
              <a:chExt cx="8991600" cy="1100138"/>
            </a:xfrm>
          </p:grpSpPr>
          <p:sp>
            <p:nvSpPr>
              <p:cNvPr id="26636" name="TextBox 17">
                <a:extLst>
                  <a:ext uri="{FF2B5EF4-FFF2-40B4-BE49-F238E27FC236}">
                    <a16:creationId xmlns:a16="http://schemas.microsoft.com/office/drawing/2014/main" id="{E884990B-36A4-4C4E-BBA7-27FC96C1365D}"/>
                  </a:ext>
                </a:extLst>
              </p:cNvPr>
              <p:cNvSpPr txBox="1">
                <a:spLocks noChangeArrowheads="1"/>
              </p:cNvSpPr>
              <p:nvPr/>
            </p:nvSpPr>
            <p:spPr bwMode="auto">
              <a:xfrm>
                <a:off x="0" y="5373358"/>
                <a:ext cx="4419600" cy="923330"/>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N" altLang="en-US" dirty="0">
                    <a:solidFill>
                      <a:schemeClr val="bg1"/>
                    </a:solidFill>
                    <a:cs typeface="Arial" panose="020B0604020202020204" pitchFamily="34" charset="0"/>
                  </a:rPr>
                  <a:t>Obsession  for Consumption       </a:t>
                </a:r>
                <a:r>
                  <a:rPr lang="en-US" altLang="en-US" dirty="0" err="1">
                    <a:solidFill>
                      <a:schemeClr val="bg1"/>
                    </a:solidFill>
                    <a:latin typeface="Kruti Dev 010" pitchFamily="2" charset="0"/>
                  </a:rPr>
                  <a:t>Hkksx</a:t>
                </a:r>
                <a:r>
                  <a:rPr lang="en-US" altLang="en-US" dirty="0">
                    <a:solidFill>
                      <a:schemeClr val="bg1"/>
                    </a:solidFill>
                    <a:latin typeface="Kruti Dev 010" pitchFamily="2" charset="0"/>
                  </a:rPr>
                  <a:t> </a:t>
                </a:r>
                <a:r>
                  <a:rPr lang="en-US" altLang="en-US" dirty="0" err="1">
                    <a:solidFill>
                      <a:schemeClr val="bg1"/>
                    </a:solidFill>
                    <a:latin typeface="Kruti Dev 010" pitchFamily="2" charset="0"/>
                  </a:rPr>
                  <a:t>mUekn</a:t>
                </a:r>
                <a:endParaRPr lang="en-US" altLang="en-US" dirty="0">
                  <a:solidFill>
                    <a:schemeClr val="bg1"/>
                  </a:solidFill>
                  <a:latin typeface="Kruti Dev 010" pitchFamily="2" charset="0"/>
                </a:endParaRPr>
              </a:p>
              <a:p>
                <a:pPr eaLnBrk="1" hangingPunct="1"/>
                <a:r>
                  <a:rPr lang="en-IN" altLang="en-US" dirty="0">
                    <a:solidFill>
                      <a:schemeClr val="bg1"/>
                    </a:solidFill>
                    <a:cs typeface="Arial" panose="020B0604020202020204" pitchFamily="34" charset="0"/>
                  </a:rPr>
                  <a:t>     “	     for Profit	         </a:t>
                </a:r>
                <a:r>
                  <a:rPr lang="en-US" altLang="en-US" dirty="0" err="1">
                    <a:solidFill>
                      <a:schemeClr val="bg1"/>
                    </a:solidFill>
                    <a:latin typeface="Kruti Dev 010" pitchFamily="2" charset="0"/>
                  </a:rPr>
                  <a:t>ykHk</a:t>
                </a:r>
                <a:r>
                  <a:rPr lang="en-US" altLang="en-US" dirty="0">
                    <a:solidFill>
                      <a:schemeClr val="bg1"/>
                    </a:solidFill>
                    <a:latin typeface="Kruti Dev 010" pitchFamily="2" charset="0"/>
                  </a:rPr>
                  <a:t> </a:t>
                </a:r>
                <a:r>
                  <a:rPr lang="en-US" altLang="en-US" dirty="0" err="1">
                    <a:solidFill>
                      <a:schemeClr val="bg1"/>
                    </a:solidFill>
                    <a:latin typeface="Kruti Dev 010" pitchFamily="2" charset="0"/>
                  </a:rPr>
                  <a:t>mUekn</a:t>
                </a:r>
                <a:endParaRPr lang="en-US" altLang="en-US" dirty="0">
                  <a:solidFill>
                    <a:schemeClr val="bg1"/>
                  </a:solidFill>
                  <a:latin typeface="Kruti Dev 010" pitchFamily="2" charset="0"/>
                </a:endParaRPr>
              </a:p>
              <a:p>
                <a:pPr eaLnBrk="1" hangingPunct="1"/>
                <a:r>
                  <a:rPr lang="en-IN" altLang="en-US" dirty="0">
                    <a:solidFill>
                      <a:schemeClr val="bg1"/>
                    </a:solidFill>
                    <a:cs typeface="Arial" panose="020B0604020202020204" pitchFamily="34" charset="0"/>
                  </a:rPr>
                  <a:t>     “         for Sensual Pleasure    </a:t>
                </a:r>
                <a:r>
                  <a:rPr lang="en-US" altLang="en-US" dirty="0" err="1">
                    <a:solidFill>
                      <a:schemeClr val="bg1"/>
                    </a:solidFill>
                    <a:latin typeface="Kruti Dev 010" pitchFamily="2" charset="0"/>
                  </a:rPr>
                  <a:t>dke</a:t>
                </a:r>
                <a:r>
                  <a:rPr lang="en-US" altLang="en-US" dirty="0">
                    <a:solidFill>
                      <a:schemeClr val="bg1"/>
                    </a:solidFill>
                    <a:latin typeface="Kruti Dev 010" pitchFamily="2" charset="0"/>
                  </a:rPr>
                  <a:t> </a:t>
                </a:r>
                <a:r>
                  <a:rPr lang="en-US" altLang="en-US" dirty="0" err="1">
                    <a:solidFill>
                      <a:schemeClr val="bg1"/>
                    </a:solidFill>
                    <a:latin typeface="Kruti Dev 010" pitchFamily="2" charset="0"/>
                  </a:rPr>
                  <a:t>mUekn</a:t>
                </a:r>
                <a:endParaRPr lang="en-IN" altLang="en-US" dirty="0">
                  <a:solidFill>
                    <a:schemeClr val="bg1"/>
                  </a:solidFill>
                  <a:cs typeface="Arial" panose="020B0604020202020204" pitchFamily="34" charset="0"/>
                </a:endParaRPr>
              </a:p>
            </p:txBody>
          </p:sp>
          <p:sp>
            <p:nvSpPr>
              <p:cNvPr id="44" name="Multiply 43">
                <a:extLst>
                  <a:ext uri="{FF2B5EF4-FFF2-40B4-BE49-F238E27FC236}">
                    <a16:creationId xmlns:a16="http://schemas.microsoft.com/office/drawing/2014/main" id="{92369FFC-8D72-4E9B-8093-C818FC6E9C10}"/>
                  </a:ext>
                </a:extLst>
              </p:cNvPr>
              <p:cNvSpPr/>
              <p:nvPr/>
            </p:nvSpPr>
            <p:spPr bwMode="auto">
              <a:xfrm>
                <a:off x="2819400" y="5257800"/>
                <a:ext cx="609600" cy="762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638" name="TextBox 17">
                <a:extLst>
                  <a:ext uri="{FF2B5EF4-FFF2-40B4-BE49-F238E27FC236}">
                    <a16:creationId xmlns:a16="http://schemas.microsoft.com/office/drawing/2014/main" id="{9E4DCFEC-C196-468E-A293-D13C98ED7690}"/>
                  </a:ext>
                </a:extLst>
              </p:cNvPr>
              <p:cNvSpPr txBox="1">
                <a:spLocks noChangeArrowheads="1"/>
              </p:cNvSpPr>
              <p:nvPr/>
            </p:nvSpPr>
            <p:spPr bwMode="auto">
              <a:xfrm>
                <a:off x="6705600" y="5367338"/>
                <a:ext cx="2209800" cy="924222"/>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N" altLang="en-US">
                    <a:solidFill>
                      <a:schemeClr val="bg1"/>
                    </a:solidFill>
                    <a:cs typeface="Arial" panose="020B0604020202020204" pitchFamily="34" charset="0"/>
                  </a:rPr>
                  <a:t>Resource Depletion</a:t>
                </a:r>
              </a:p>
              <a:p>
                <a:pPr eaLnBrk="1" hangingPunct="1"/>
                <a:r>
                  <a:rPr lang="en-IN" altLang="en-US">
                    <a:solidFill>
                      <a:schemeClr val="bg1"/>
                    </a:solidFill>
                    <a:cs typeface="Arial" panose="020B0604020202020204" pitchFamily="34" charset="0"/>
                  </a:rPr>
                  <a:t>Pollution</a:t>
                </a:r>
              </a:p>
              <a:p>
                <a:pPr eaLnBrk="1" hangingPunct="1"/>
                <a:endParaRPr lang="en-IN" altLang="en-US">
                  <a:solidFill>
                    <a:schemeClr val="bg1"/>
                  </a:solidFill>
                  <a:cs typeface="Arial" panose="020B0604020202020204" pitchFamily="34" charset="0"/>
                </a:endParaRPr>
              </a:p>
            </p:txBody>
          </p:sp>
          <p:sp>
            <p:nvSpPr>
              <p:cNvPr id="47" name="Multiply 46">
                <a:extLst>
                  <a:ext uri="{FF2B5EF4-FFF2-40B4-BE49-F238E27FC236}">
                    <a16:creationId xmlns:a16="http://schemas.microsoft.com/office/drawing/2014/main" id="{5661D96F-C0AE-479F-A6C5-E7C882BF9F05}"/>
                  </a:ext>
                </a:extLst>
              </p:cNvPr>
              <p:cNvSpPr/>
              <p:nvPr/>
            </p:nvSpPr>
            <p:spPr bwMode="auto">
              <a:xfrm>
                <a:off x="8382000" y="5595938"/>
                <a:ext cx="609600" cy="762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640" name="TextBox 17">
                <a:extLst>
                  <a:ext uri="{FF2B5EF4-FFF2-40B4-BE49-F238E27FC236}">
                    <a16:creationId xmlns:a16="http://schemas.microsoft.com/office/drawing/2014/main" id="{D5FBD49F-B5DE-4DC4-8CB3-9A80695D317C}"/>
                  </a:ext>
                </a:extLst>
              </p:cNvPr>
              <p:cNvSpPr txBox="1">
                <a:spLocks noChangeArrowheads="1"/>
              </p:cNvSpPr>
              <p:nvPr/>
            </p:nvSpPr>
            <p:spPr bwMode="auto">
              <a:xfrm>
                <a:off x="4572000" y="5367670"/>
                <a:ext cx="1981200" cy="923330"/>
              </a:xfrm>
              <a:prstGeom prst="rect">
                <a:avLst/>
              </a:prstGeom>
              <a:solidFill>
                <a:schemeClr val="tx1"/>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N" altLang="en-US">
                    <a:solidFill>
                      <a:schemeClr val="bg1"/>
                    </a:solidFill>
                    <a:cs typeface="Arial" panose="020B0604020202020204" pitchFamily="34" charset="0"/>
                  </a:rPr>
                  <a:t>Terrorism</a:t>
                </a:r>
              </a:p>
              <a:p>
                <a:pPr eaLnBrk="1" hangingPunct="1"/>
                <a:r>
                  <a:rPr lang="en-IN" altLang="en-US">
                    <a:solidFill>
                      <a:schemeClr val="bg1"/>
                    </a:solidFill>
                    <a:cs typeface="Arial" panose="020B0604020202020204" pitchFamily="34" charset="0"/>
                  </a:rPr>
                  <a:t>War</a:t>
                </a:r>
              </a:p>
              <a:p>
                <a:pPr eaLnBrk="1" hangingPunct="1"/>
                <a:endParaRPr lang="en-IN" altLang="en-US">
                  <a:solidFill>
                    <a:schemeClr val="bg1"/>
                  </a:solidFill>
                  <a:cs typeface="Arial" panose="020B0604020202020204" pitchFamily="34" charset="0"/>
                </a:endParaRPr>
              </a:p>
            </p:txBody>
          </p:sp>
          <p:sp>
            <p:nvSpPr>
              <p:cNvPr id="49" name="Multiply 48">
                <a:extLst>
                  <a:ext uri="{FF2B5EF4-FFF2-40B4-BE49-F238E27FC236}">
                    <a16:creationId xmlns:a16="http://schemas.microsoft.com/office/drawing/2014/main" id="{0091890F-124C-4D6D-AB50-5A2661F6644B}"/>
                  </a:ext>
                </a:extLst>
              </p:cNvPr>
              <p:cNvSpPr/>
              <p:nvPr/>
            </p:nvSpPr>
            <p:spPr bwMode="auto">
              <a:xfrm>
                <a:off x="5943600" y="5595938"/>
                <a:ext cx="609600" cy="762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sp>
        <p:nvSpPr>
          <p:cNvPr id="50" name="Rectangle 52">
            <a:extLst>
              <a:ext uri="{FF2B5EF4-FFF2-40B4-BE49-F238E27FC236}">
                <a16:creationId xmlns:a16="http://schemas.microsoft.com/office/drawing/2014/main" id="{492032BB-9B48-4FCF-B67B-3EB547F3BE74}"/>
              </a:ext>
            </a:extLst>
          </p:cNvPr>
          <p:cNvSpPr>
            <a:spLocks noChangeArrowheads="1"/>
          </p:cNvSpPr>
          <p:nvPr/>
        </p:nvSpPr>
        <p:spPr bwMode="auto">
          <a:xfrm>
            <a:off x="2686050" y="1630430"/>
            <a:ext cx="13140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IN" altLang="en-US" dirty="0">
                <a:solidFill>
                  <a:srgbClr val="000000"/>
                </a:solidFill>
                <a:cs typeface="Arial" panose="020B0604020202020204" pitchFamily="34" charset="0"/>
              </a:rPr>
              <a:t>Happiness</a:t>
            </a:r>
            <a:endParaRPr lang="en-US" altLang="en-US" dirty="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Placeholder 2">
            <a:extLst>
              <a:ext uri="{FF2B5EF4-FFF2-40B4-BE49-F238E27FC236}">
                <a16:creationId xmlns:a16="http://schemas.microsoft.com/office/drawing/2014/main" id="{989FCFE9-C4F6-46F9-9D85-388B9027D719}"/>
              </a:ext>
            </a:extLst>
          </p:cNvPr>
          <p:cNvSpPr>
            <a:spLocks noGrp="1" noChangeArrowheads="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en-IN" altLang="en-US" b="1" dirty="0">
                <a:highlight>
                  <a:srgbClr val="FFFF00"/>
                </a:highlight>
              </a:rPr>
              <a:t>Holistic, Value-based Education</a:t>
            </a:r>
          </a:p>
          <a:p>
            <a:pPr marL="0" indent="0">
              <a:buNone/>
            </a:pPr>
            <a:endParaRPr lang="en-IN" altLang="en-US" dirty="0"/>
          </a:p>
          <a:p>
            <a:pPr marL="0" indent="0">
              <a:buNone/>
            </a:pPr>
            <a:r>
              <a:rPr lang="en-IN" altLang="en-US" dirty="0"/>
              <a:t>Understanding of human values</a:t>
            </a:r>
            <a:endParaRPr lang="en-IN" altLang="en-US" b="1" dirty="0"/>
          </a:p>
          <a:p>
            <a:pPr marL="0" indent="0">
              <a:buNone/>
            </a:pPr>
            <a:endParaRPr lang="en-IN" altLang="en-US" dirty="0"/>
          </a:p>
          <a:p>
            <a:pPr marL="0" indent="0">
              <a:buNone/>
            </a:pPr>
            <a:endParaRPr lang="en-IN" altLang="en-US" dirty="0"/>
          </a:p>
          <a:p>
            <a:pPr marL="0" indent="0">
              <a:buNone/>
            </a:pPr>
            <a:r>
              <a:rPr lang="en-IN" altLang="en-US" dirty="0"/>
              <a:t>Vision for value-based living</a:t>
            </a:r>
            <a:endParaRPr lang="en-IN" altLang="en-US" b="1" dirty="0"/>
          </a:p>
          <a:p>
            <a:pPr marL="0" indent="0">
              <a:buNone/>
            </a:pPr>
            <a:endParaRPr lang="en-IN" altLang="en-US" dirty="0"/>
          </a:p>
          <a:p>
            <a:pPr marL="0" indent="0">
              <a:buNone/>
            </a:pPr>
            <a:endParaRPr lang="en-IN" altLang="en-US" dirty="0"/>
          </a:p>
          <a:p>
            <a:pPr marL="0" indent="0">
              <a:buNone/>
            </a:pPr>
            <a:r>
              <a:rPr lang="en-IN" altLang="en-US" dirty="0"/>
              <a:t>Skills and practice for value-based living</a:t>
            </a:r>
            <a:endParaRPr lang="en-IN" altLang="en-US" b="1" dirty="0"/>
          </a:p>
          <a:p>
            <a:pPr marL="0" indent="0">
              <a:buNone/>
            </a:pPr>
            <a:endParaRPr lang="en-IN" altLang="en-US" dirty="0"/>
          </a:p>
          <a:p>
            <a:pPr marL="0" indent="0">
              <a:buNone/>
            </a:pPr>
            <a:endParaRPr lang="en-IN" altLang="en-US" dirty="0"/>
          </a:p>
          <a:p>
            <a:pPr marL="0" indent="0">
              <a:buNone/>
            </a:pPr>
            <a:r>
              <a:rPr lang="en-IN" altLang="en-US" dirty="0"/>
              <a:t>Definite, human conduct</a:t>
            </a:r>
            <a:r>
              <a:rPr lang="hi-IN" altLang="en-US" dirty="0"/>
              <a:t> </a:t>
            </a:r>
            <a:endParaRPr lang="en-US" altLang="en-US" dirty="0"/>
          </a:p>
          <a:p>
            <a:pPr marL="0" indent="0">
              <a:buNone/>
            </a:pPr>
            <a:endParaRPr lang="en-IN" altLang="en-US" dirty="0">
              <a:solidFill>
                <a:prstClr val="black"/>
              </a:solidFill>
              <a:cs typeface="Mangal" panose="00000400000000000000" pitchFamily="2"/>
            </a:endParaRPr>
          </a:p>
          <a:p>
            <a:pPr marL="0" indent="0">
              <a:buNone/>
            </a:pPr>
            <a:endParaRPr lang="en-IN" altLang="en-US" dirty="0"/>
          </a:p>
          <a:p>
            <a:pPr marL="0" indent="0">
              <a:buNone/>
            </a:pPr>
            <a:r>
              <a:rPr lang="en-IN" altLang="en-US" dirty="0"/>
              <a:t>Humane society</a:t>
            </a:r>
          </a:p>
          <a:p>
            <a:pPr marL="0" indent="0">
              <a:buNone/>
            </a:pPr>
            <a:endParaRPr lang="en-IN" altLang="en-US" dirty="0"/>
          </a:p>
        </p:txBody>
      </p:sp>
      <p:sp>
        <p:nvSpPr>
          <p:cNvPr id="13314" name="Title 1">
            <a:extLst>
              <a:ext uri="{FF2B5EF4-FFF2-40B4-BE49-F238E27FC236}">
                <a16:creationId xmlns:a16="http://schemas.microsoft.com/office/drawing/2014/main" id="{5EC02B12-F8DB-4EF1-B6F3-5D2C01E13BE2}"/>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IN" altLang="en-US" dirty="0"/>
              <a:t>Crucial Role of Education</a:t>
            </a:r>
            <a:endParaRPr lang="en-US" altLang="en-US" dirty="0"/>
          </a:p>
        </p:txBody>
      </p:sp>
      <p:sp>
        <p:nvSpPr>
          <p:cNvPr id="3" name="Content Placeholder 2">
            <a:extLst>
              <a:ext uri="{FF2B5EF4-FFF2-40B4-BE49-F238E27FC236}">
                <a16:creationId xmlns:a16="http://schemas.microsoft.com/office/drawing/2014/main" id="{052E50E1-51A9-42A4-BD09-47CDC250B420}"/>
              </a:ext>
            </a:extLst>
          </p:cNvPr>
          <p:cNvSpPr>
            <a:spLocks noGrp="1"/>
          </p:cNvSpPr>
          <p:nvPr>
            <p:ph sz="quarter" idx="10"/>
          </p:nvPr>
        </p:nvSpPr>
        <p:spPr/>
        <p:txBody>
          <a:bodyPr/>
          <a:lstStyle/>
          <a:p>
            <a:r>
              <a:rPr lang="en-IN" dirty="0"/>
              <a:t>Present State raises Qs about Education</a:t>
            </a:r>
          </a:p>
        </p:txBody>
      </p:sp>
      <p:sp>
        <p:nvSpPr>
          <p:cNvPr id="20" name="Rectangle: Rounded Corners 19">
            <a:extLst>
              <a:ext uri="{FF2B5EF4-FFF2-40B4-BE49-F238E27FC236}">
                <a16:creationId xmlns:a16="http://schemas.microsoft.com/office/drawing/2014/main" id="{C00B1BD5-45A1-4248-B79D-784A00149131}"/>
              </a:ext>
            </a:extLst>
          </p:cNvPr>
          <p:cNvSpPr/>
          <p:nvPr/>
        </p:nvSpPr>
        <p:spPr>
          <a:xfrm>
            <a:off x="40191" y="1246414"/>
            <a:ext cx="4140201" cy="180158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22" name="Text Placeholder 2">
            <a:extLst>
              <a:ext uri="{FF2B5EF4-FFF2-40B4-BE49-F238E27FC236}">
                <a16:creationId xmlns:a16="http://schemas.microsoft.com/office/drawing/2014/main" id="{F8F31B48-9433-48AC-8F15-2BEBA217D8DF}"/>
              </a:ext>
            </a:extLst>
          </p:cNvPr>
          <p:cNvSpPr txBox="1">
            <a:spLocks noChangeArrowheads="1"/>
          </p:cNvSpPr>
          <p:nvPr/>
        </p:nvSpPr>
        <p:spPr bwMode="auto">
          <a:xfrm>
            <a:off x="6144708" y="609600"/>
            <a:ext cx="6007100" cy="5943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lvl1pPr marL="228600" indent="-228600" algn="l" rtl="0" eaLnBrk="0" fontAlgn="base" hangingPunct="0">
              <a:spcBef>
                <a:spcPct val="20000"/>
              </a:spcBef>
              <a:spcAft>
                <a:spcPct val="0"/>
              </a:spcAft>
              <a:buFont typeface="Arial" panose="020B0604020202020204" pitchFamily="34" charset="0"/>
              <a:buChar char="•"/>
              <a:defRPr sz="2200" b="0" i="0" kern="1200" baseline="0">
                <a:solidFill>
                  <a:schemeClr val="tx1"/>
                </a:solidFill>
                <a:latin typeface="Arial" pitchFamily="34" charset="0"/>
                <a:ea typeface="+mn-ea"/>
                <a:cs typeface="+mn-cs"/>
              </a:defRPr>
            </a:lvl1pPr>
            <a:lvl2pPr marL="457200" indent="-228600" algn="l" rtl="0" eaLnBrk="0" fontAlgn="base" hangingPunct="0">
              <a:spcBef>
                <a:spcPct val="20000"/>
              </a:spcBef>
              <a:spcAft>
                <a:spcPct val="0"/>
              </a:spcAft>
              <a:buFont typeface="Arial" panose="020B0604020202020204" pitchFamily="34" charset="0"/>
              <a:buChar char="–"/>
              <a:defRPr sz="2000" kern="1200" baseline="0">
                <a:solidFill>
                  <a:schemeClr val="tx1"/>
                </a:solidFill>
                <a:latin typeface="Arial" pitchFamily="34" charset="0"/>
                <a:ea typeface="+mn-ea"/>
                <a:cs typeface="+mn-cs"/>
              </a:defRPr>
            </a:lvl2pPr>
            <a:lvl3pPr marL="6858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mn-cs"/>
              </a:defRPr>
            </a:lvl3pPr>
            <a:lvl4pPr marL="900113" indent="-212725"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mn-cs"/>
              </a:defRPr>
            </a:lvl4pPr>
            <a:lvl5pPr marL="1146175" indent="-244475"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r>
              <a:rPr kumimoji="0" lang="en-IN" altLang="en-US" sz="2200" b="1" i="0" u="none" strike="noStrike" kern="1200" cap="none" spc="0" normalizeH="0" baseline="0" noProof="0" dirty="0">
                <a:ln>
                  <a:noFill/>
                </a:ln>
                <a:solidFill>
                  <a:prstClr val="black"/>
                </a:solidFill>
                <a:effectLst/>
                <a:highlight>
                  <a:srgbClr val="FFFF00"/>
                </a:highlight>
                <a:uLnTx/>
                <a:uFillTx/>
                <a:latin typeface="Arial" pitchFamily="34" charset="0"/>
                <a:ea typeface="+mn-ea"/>
                <a:cs typeface="+mn-cs"/>
              </a:rPr>
              <a:t>Present Education</a:t>
            </a: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lang="en-IN" altLang="en-US" dirty="0"/>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r>
              <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rPr>
              <a:t>Confusions, contradictions…?</a:t>
            </a: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kumimoji="0" lang="en-IN" altLang="en-US" sz="2200" b="1"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lvl="0" indent="0">
              <a:spcBef>
                <a:spcPts val="528"/>
              </a:spcBef>
              <a:buNone/>
              <a:defRPr/>
            </a:pPr>
            <a:r>
              <a:rPr lang="en-IN" altLang="en-US" dirty="0">
                <a:solidFill>
                  <a:prstClr val="black"/>
                </a:solidFill>
              </a:rPr>
              <a:t>Materialistic world-view?</a:t>
            </a:r>
            <a:r>
              <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rPr>
              <a:t>	</a:t>
            </a:r>
            <a:endParaRPr kumimoji="0" lang="en-IN" altLang="en-US" sz="2200" b="1"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r>
              <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rPr>
              <a:t>Skills and practice merely for living?</a:t>
            </a:r>
            <a:endParaRPr kumimoji="0" lang="en-IN" altLang="en-US" sz="2200" b="1"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lvl="0" indent="0">
              <a:spcBef>
                <a:spcPts val="528"/>
              </a:spcBef>
              <a:buNone/>
              <a:defRPr/>
            </a:pPr>
            <a:r>
              <a:rPr lang="en-IN" altLang="en-US" dirty="0">
                <a:solidFill>
                  <a:prstClr val="black"/>
                </a:solidFill>
              </a:rPr>
              <a:t>Indefinite</a:t>
            </a:r>
            <a:r>
              <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rPr>
              <a:t>, inhuman conduct?</a:t>
            </a:r>
            <a:r>
              <a:rPr kumimoji="0" lang="hi-IN" altLang="en-US" sz="2200" b="0" i="0" u="none" strike="noStrike" kern="1200" cap="none" spc="0" normalizeH="0" baseline="0" noProof="0" dirty="0">
                <a:ln>
                  <a:noFill/>
                </a:ln>
                <a:solidFill>
                  <a:prstClr val="black"/>
                </a:solidFill>
                <a:effectLst/>
                <a:uLnTx/>
                <a:uFillTx/>
                <a:latin typeface="Arial" pitchFamily="34" charset="0"/>
                <a:ea typeface="+mn-ea"/>
                <a:cs typeface="Mangal" panose="00000400000000000000" pitchFamily="2"/>
              </a:rPr>
              <a:t> </a:t>
            </a:r>
            <a:endParaRPr kumimoji="0" lang="en-US" altLang="en-US" sz="2200" b="0" i="0" u="none" strike="noStrike" kern="1200" cap="none" spc="0" normalizeH="0" baseline="0" noProof="0" dirty="0">
              <a:ln>
                <a:noFill/>
              </a:ln>
              <a:solidFill>
                <a:prstClr val="black"/>
              </a:solidFill>
              <a:effectLst/>
              <a:uLnTx/>
              <a:uFillTx/>
              <a:latin typeface="Arial" pitchFamily="34" charset="0"/>
              <a:ea typeface="+mn-ea"/>
              <a:cs typeface="Mangal" panose="00000400000000000000" pitchFamily="2"/>
            </a:endParaRPr>
          </a:p>
          <a:p>
            <a:pPr marL="0" lvl="0" indent="0">
              <a:buNone/>
              <a:defRPr/>
            </a:pPr>
            <a:endParaRPr lang="en-IN" altLang="en-US" dirty="0">
              <a:solidFill>
                <a:prstClr val="black"/>
              </a:solidFill>
              <a:cs typeface="Mangal" panose="00000400000000000000" pitchFamily="2"/>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r>
              <a:rPr lang="en-IN" altLang="en-US" dirty="0">
                <a:solidFill>
                  <a:prstClr val="black"/>
                </a:solidFill>
              </a:rPr>
              <a:t>Present</a:t>
            </a:r>
            <a:r>
              <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rPr>
              <a:t> society (achievements…problems</a:t>
            </a:r>
            <a:r>
              <a:rPr lang="en-IN" altLang="en-US" noProof="0" dirty="0">
                <a:solidFill>
                  <a:prstClr val="black"/>
                </a:solidFill>
              </a:rPr>
              <a:t>…)?</a:t>
            </a:r>
            <a:endPar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spcBef>
                <a:spcPts val="528"/>
              </a:spcBef>
              <a:spcAft>
                <a:spcPct val="0"/>
              </a:spcAft>
              <a:buClrTx/>
              <a:buSzTx/>
              <a:buFont typeface="Arial" panose="020B0604020202020204" pitchFamily="34" charset="0"/>
              <a:buNone/>
              <a:tabLst/>
              <a:defRPr/>
            </a:pPr>
            <a:endParaRPr kumimoji="0" lang="en-IN" altLang="en-US" sz="2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indent="0">
              <a:spcBef>
                <a:spcPts val="528"/>
              </a:spcBef>
              <a:buNone/>
            </a:pPr>
            <a:endParaRPr lang="en-IN" dirty="0"/>
          </a:p>
        </p:txBody>
      </p:sp>
      <p:sp>
        <p:nvSpPr>
          <p:cNvPr id="23" name="Thought Bubble: Cloud 22">
            <a:extLst>
              <a:ext uri="{FF2B5EF4-FFF2-40B4-BE49-F238E27FC236}">
                <a16:creationId xmlns:a16="http://schemas.microsoft.com/office/drawing/2014/main" id="{57F6FC65-EC80-4FAC-8B6B-46D6BEC3ED12}"/>
              </a:ext>
            </a:extLst>
          </p:cNvPr>
          <p:cNvSpPr/>
          <p:nvPr/>
        </p:nvSpPr>
        <p:spPr>
          <a:xfrm>
            <a:off x="4180394" y="694802"/>
            <a:ext cx="1826706" cy="1428750"/>
          </a:xfrm>
          <a:prstGeom prst="cloudCallout">
            <a:avLst>
              <a:gd name="adj1" fmla="val -84760"/>
              <a:gd name="adj2" fmla="val 44026"/>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IN" sz="2400" dirty="0">
                <a:solidFill>
                  <a:prstClr val="white"/>
                </a:solidFill>
              </a:rPr>
              <a:t>Crucial Missing Link</a:t>
            </a:r>
          </a:p>
        </p:txBody>
      </p:sp>
      <p:cxnSp>
        <p:nvCxnSpPr>
          <p:cNvPr id="21" name="Straight Arrow Connector 20">
            <a:extLst>
              <a:ext uri="{FF2B5EF4-FFF2-40B4-BE49-F238E27FC236}">
                <a16:creationId xmlns:a16="http://schemas.microsoft.com/office/drawing/2014/main" id="{3FA8E6AB-B55F-492C-9828-74FAC579B3E3}"/>
              </a:ext>
            </a:extLst>
          </p:cNvPr>
          <p:cNvCxnSpPr>
            <a:cxnSpLocks/>
          </p:cNvCxnSpPr>
          <p:nvPr/>
        </p:nvCxnSpPr>
        <p:spPr>
          <a:xfrm>
            <a:off x="914400" y="1828800"/>
            <a:ext cx="0" cy="6096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2526F9EF-98CB-4B78-A9C1-8F28CE83DE6C}"/>
              </a:ext>
            </a:extLst>
          </p:cNvPr>
          <p:cNvCxnSpPr>
            <a:cxnSpLocks/>
          </p:cNvCxnSpPr>
          <p:nvPr/>
        </p:nvCxnSpPr>
        <p:spPr>
          <a:xfrm>
            <a:off x="914400" y="2971800"/>
            <a:ext cx="0" cy="5334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6FEE443-1493-4468-A967-E1CE95BDEDFE}"/>
              </a:ext>
            </a:extLst>
          </p:cNvPr>
          <p:cNvCxnSpPr>
            <a:cxnSpLocks/>
          </p:cNvCxnSpPr>
          <p:nvPr/>
        </p:nvCxnSpPr>
        <p:spPr>
          <a:xfrm>
            <a:off x="914400" y="3962400"/>
            <a:ext cx="0" cy="6858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39E1BFB6-7077-4899-AB04-E96AC4480B93}"/>
              </a:ext>
            </a:extLst>
          </p:cNvPr>
          <p:cNvCxnSpPr>
            <a:cxnSpLocks/>
          </p:cNvCxnSpPr>
          <p:nvPr/>
        </p:nvCxnSpPr>
        <p:spPr>
          <a:xfrm>
            <a:off x="914400" y="5029200"/>
            <a:ext cx="0" cy="7620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7" name="Thought Bubble: Cloud 26">
            <a:extLst>
              <a:ext uri="{FF2B5EF4-FFF2-40B4-BE49-F238E27FC236}">
                <a16:creationId xmlns:a16="http://schemas.microsoft.com/office/drawing/2014/main" id="{F27A428D-8EA7-4188-BFBC-FC23E449242C}"/>
              </a:ext>
            </a:extLst>
          </p:cNvPr>
          <p:cNvSpPr/>
          <p:nvPr/>
        </p:nvSpPr>
        <p:spPr>
          <a:xfrm>
            <a:off x="4605337" y="2954338"/>
            <a:ext cx="652463" cy="685800"/>
          </a:xfrm>
          <a:prstGeom prst="cloudCallout">
            <a:avLst>
              <a:gd name="adj1" fmla="val -84760"/>
              <a:gd name="adj2" fmla="val 44026"/>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IN" sz="2400" dirty="0">
                <a:solidFill>
                  <a:prstClr val="white"/>
                </a:solidFill>
              </a:rPr>
              <a:t>?</a:t>
            </a:r>
          </a:p>
        </p:txBody>
      </p:sp>
      <p:cxnSp>
        <p:nvCxnSpPr>
          <p:cNvPr id="28" name="Straight Arrow Connector 27">
            <a:extLst>
              <a:ext uri="{FF2B5EF4-FFF2-40B4-BE49-F238E27FC236}">
                <a16:creationId xmlns:a16="http://schemas.microsoft.com/office/drawing/2014/main" id="{394C94A0-63AA-4DAF-9905-0E6DA74BF03D}"/>
              </a:ext>
            </a:extLst>
          </p:cNvPr>
          <p:cNvCxnSpPr>
            <a:cxnSpLocks/>
          </p:cNvCxnSpPr>
          <p:nvPr/>
        </p:nvCxnSpPr>
        <p:spPr>
          <a:xfrm>
            <a:off x="7391400" y="1756407"/>
            <a:ext cx="0" cy="6096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10428AB6-EB65-450B-8D58-AA63BAF8A93D}"/>
              </a:ext>
            </a:extLst>
          </p:cNvPr>
          <p:cNvCxnSpPr>
            <a:cxnSpLocks/>
          </p:cNvCxnSpPr>
          <p:nvPr/>
        </p:nvCxnSpPr>
        <p:spPr>
          <a:xfrm>
            <a:off x="7391400" y="2899407"/>
            <a:ext cx="0" cy="5334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52E203DD-5868-4F3A-A5BD-0E60745848B1}"/>
              </a:ext>
            </a:extLst>
          </p:cNvPr>
          <p:cNvCxnSpPr>
            <a:cxnSpLocks/>
          </p:cNvCxnSpPr>
          <p:nvPr/>
        </p:nvCxnSpPr>
        <p:spPr>
          <a:xfrm>
            <a:off x="7391400" y="3890007"/>
            <a:ext cx="0" cy="6858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B3BA408D-C7CC-4247-BC35-D634127F2E73}"/>
              </a:ext>
            </a:extLst>
          </p:cNvPr>
          <p:cNvCxnSpPr>
            <a:cxnSpLocks/>
          </p:cNvCxnSpPr>
          <p:nvPr/>
        </p:nvCxnSpPr>
        <p:spPr>
          <a:xfrm>
            <a:off x="7391400" y="4956807"/>
            <a:ext cx="0" cy="7620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040C7A36-CD48-4346-B6D6-6E53479DBA36}"/>
              </a:ext>
            </a:extLst>
          </p:cNvPr>
          <p:cNvSpPr txBox="1"/>
          <p:nvPr/>
        </p:nvSpPr>
        <p:spPr>
          <a:xfrm>
            <a:off x="152400" y="6172200"/>
            <a:ext cx="11887199" cy="369332"/>
          </a:xfrm>
          <a:prstGeom prst="rect">
            <a:avLst/>
          </a:prstGeom>
          <a:solidFill>
            <a:srgbClr val="FFC000"/>
          </a:solidFill>
        </p:spPr>
        <p:txBody>
          <a:bodyPr wrap="square">
            <a:spAutoFit/>
          </a:bodyPr>
          <a:lstStyle/>
          <a:p>
            <a:pPr algn="ctr"/>
            <a:r>
              <a:rPr lang="en-IN" dirty="0"/>
              <a:t>Human Values = Participation of human being for harmony in the larger order (family, society, nature…)</a:t>
            </a:r>
          </a:p>
        </p:txBody>
      </p:sp>
    </p:spTree>
    <p:extLst>
      <p:ext uri="{BB962C8B-B14F-4D97-AF65-F5344CB8AC3E}">
        <p14:creationId xmlns:p14="http://schemas.microsoft.com/office/powerpoint/2010/main" val="60092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animBg="1"/>
      <p:bldP spid="23"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0A5B-0257-448B-945B-7A4EF807224B}"/>
              </a:ext>
            </a:extLst>
          </p:cNvPr>
          <p:cNvSpPr>
            <a:spLocks noGrp="1"/>
          </p:cNvSpPr>
          <p:nvPr>
            <p:ph type="title"/>
          </p:nvPr>
        </p:nvSpPr>
        <p:spPr/>
        <p:txBody>
          <a:bodyPr/>
          <a:lstStyle/>
          <a:p>
            <a:r>
              <a:rPr lang="en-US" altLang="en-US" dirty="0"/>
              <a:t>Need for Human Values is Felt Globally</a:t>
            </a:r>
            <a:endParaRPr lang="en-IN" dirty="0"/>
          </a:p>
        </p:txBody>
      </p:sp>
      <p:sp>
        <p:nvSpPr>
          <p:cNvPr id="3" name="Text Placeholder 2">
            <a:extLst>
              <a:ext uri="{FF2B5EF4-FFF2-40B4-BE49-F238E27FC236}">
                <a16:creationId xmlns:a16="http://schemas.microsoft.com/office/drawing/2014/main" id="{CC0D1B4E-88BF-4403-B451-1D7B74CFD4FB}"/>
              </a:ext>
            </a:extLst>
          </p:cNvPr>
          <p:cNvSpPr>
            <a:spLocks noGrp="1"/>
          </p:cNvSpPr>
          <p:nvPr>
            <p:ph type="body" sz="quarter" idx="13"/>
          </p:nvPr>
        </p:nvSpPr>
        <p:spPr/>
        <p:txBody>
          <a:bodyPr/>
          <a:lstStyle/>
          <a:p>
            <a:endParaRPr lang="en-IN" dirty="0"/>
          </a:p>
        </p:txBody>
      </p:sp>
      <p:pic>
        <p:nvPicPr>
          <p:cNvPr id="4" name="Picture 7">
            <a:extLst>
              <a:ext uri="{FF2B5EF4-FFF2-40B4-BE49-F238E27FC236}">
                <a16:creationId xmlns:a16="http://schemas.microsoft.com/office/drawing/2014/main" id="{23FA45EB-68A0-448D-B7E1-37AB33E58F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035" y="581967"/>
            <a:ext cx="2670558" cy="371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BF500AD-55E4-4ED1-9A71-D833AC3C82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035" y="4430417"/>
            <a:ext cx="2674197" cy="194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5C29361-B177-47A6-9240-5C68112CD27D}"/>
              </a:ext>
            </a:extLst>
          </p:cNvPr>
          <p:cNvPicPr>
            <a:picLocks noChangeAspect="1"/>
          </p:cNvPicPr>
          <p:nvPr/>
        </p:nvPicPr>
        <p:blipFill rotWithShape="1">
          <a:blip r:embed="rId4"/>
          <a:srcRect l="30625" r="30625"/>
          <a:stretch/>
        </p:blipFill>
        <p:spPr>
          <a:xfrm flipH="1">
            <a:off x="7704752" y="581967"/>
            <a:ext cx="2057815" cy="2987149"/>
          </a:xfrm>
          <a:prstGeom prst="rect">
            <a:avLst/>
          </a:prstGeom>
          <a:scene3d>
            <a:camera prst="orthographicFront">
              <a:rot lat="0" lon="10800000" rev="0"/>
            </a:camera>
            <a:lightRig rig="threePt" dir="t"/>
          </a:scene3d>
        </p:spPr>
      </p:pic>
      <p:pic>
        <p:nvPicPr>
          <p:cNvPr id="9" name="Picture 8">
            <a:extLst>
              <a:ext uri="{FF2B5EF4-FFF2-40B4-BE49-F238E27FC236}">
                <a16:creationId xmlns:a16="http://schemas.microsoft.com/office/drawing/2014/main" id="{E0F43E6A-2D2F-446A-A67E-7582458C689C}"/>
              </a:ext>
            </a:extLst>
          </p:cNvPr>
          <p:cNvPicPr>
            <a:picLocks noChangeAspect="1"/>
          </p:cNvPicPr>
          <p:nvPr/>
        </p:nvPicPr>
        <p:blipFill rotWithShape="1">
          <a:blip r:embed="rId5"/>
          <a:srcRect/>
          <a:stretch/>
        </p:blipFill>
        <p:spPr>
          <a:xfrm>
            <a:off x="9971967" y="581967"/>
            <a:ext cx="1991433" cy="2987149"/>
          </a:xfrm>
          <a:prstGeom prst="rect">
            <a:avLst/>
          </a:prstGeom>
          <a:effectLst>
            <a:outerShdw blurRad="50800" dist="177800" sx="98000" sy="98000" algn="ctr" rotWithShape="0">
              <a:schemeClr val="tx1">
                <a:alpha val="49000"/>
              </a:schemeClr>
            </a:outerShdw>
          </a:effectLst>
        </p:spPr>
      </p:pic>
      <p:sp>
        <p:nvSpPr>
          <p:cNvPr id="11" name="TextBox 10">
            <a:extLst>
              <a:ext uri="{FF2B5EF4-FFF2-40B4-BE49-F238E27FC236}">
                <a16:creationId xmlns:a16="http://schemas.microsoft.com/office/drawing/2014/main" id="{601EBED7-E627-4EF8-B0B8-0847CF356A6B}"/>
              </a:ext>
            </a:extLst>
          </p:cNvPr>
          <p:cNvSpPr txBox="1"/>
          <p:nvPr/>
        </p:nvSpPr>
        <p:spPr>
          <a:xfrm>
            <a:off x="4983198" y="3810000"/>
            <a:ext cx="7098767" cy="2462213"/>
          </a:xfrm>
          <a:prstGeom prst="rect">
            <a:avLst/>
          </a:prstGeom>
          <a:noFill/>
        </p:spPr>
        <p:txBody>
          <a:bodyPr wrap="square">
            <a:spAutoFit/>
          </a:bodyPr>
          <a:lstStyle/>
          <a:p>
            <a:pPr marL="0" indent="0" defTabSz="912813">
              <a:buFont typeface="Symbol" pitchFamily="18" charset="2"/>
              <a:buNone/>
            </a:pPr>
            <a:r>
              <a:rPr lang="en-US" altLang="en-US" dirty="0"/>
              <a:t>These multiple articulations have a common core, though some basic assumptions and focus may differ.</a:t>
            </a:r>
          </a:p>
          <a:p>
            <a:pPr marL="0" indent="0" defTabSz="912813">
              <a:buFont typeface="Symbol" pitchFamily="18" charset="2"/>
              <a:buNone/>
            </a:pPr>
            <a:endParaRPr lang="en-US" altLang="en-US" sz="1000" dirty="0"/>
          </a:p>
          <a:p>
            <a:pPr marL="0" indent="0" defTabSz="912813">
              <a:buFont typeface="Symbol" pitchFamily="18" charset="2"/>
              <a:buNone/>
            </a:pPr>
            <a:r>
              <a:rPr lang="en-US" altLang="en-US" b="1" dirty="0"/>
              <a:t>With this situation, it is imperative to </a:t>
            </a:r>
          </a:p>
          <a:p>
            <a:pPr lvl="1" defTabSz="912813"/>
            <a:r>
              <a:rPr lang="en-US" altLang="en-US" b="1" dirty="0"/>
              <a:t>Appreciate the different approaches and achievements </a:t>
            </a:r>
          </a:p>
          <a:p>
            <a:pPr marL="455613" lvl="2" indent="0" defTabSz="912813">
              <a:buFont typeface="Symbol" pitchFamily="18" charset="2"/>
              <a:buNone/>
            </a:pPr>
            <a:r>
              <a:rPr lang="en-US" altLang="en-US" dirty="0"/>
              <a:t>(to whatever extent the basic human values have been articulated)</a:t>
            </a:r>
          </a:p>
          <a:p>
            <a:pPr lvl="1" defTabSz="912813"/>
            <a:r>
              <a:rPr lang="en-US" altLang="en-US" b="1" dirty="0"/>
              <a:t>Be complimentary, help to fill the gaps</a:t>
            </a:r>
          </a:p>
          <a:p>
            <a:pPr lvl="1" defTabSz="912813"/>
            <a:r>
              <a:rPr lang="en-US" altLang="en-US" dirty="0"/>
              <a:t>(rather than to compare, </a:t>
            </a:r>
            <a:r>
              <a:rPr lang="en-US" altLang="en-US" dirty="0" err="1"/>
              <a:t>criticise</a:t>
            </a:r>
            <a:r>
              <a:rPr lang="en-US" altLang="en-US" dirty="0"/>
              <a:t> or reject)</a:t>
            </a:r>
          </a:p>
        </p:txBody>
      </p:sp>
      <p:pic>
        <p:nvPicPr>
          <p:cNvPr id="12" name="Picture 11">
            <a:extLst>
              <a:ext uri="{FF2B5EF4-FFF2-40B4-BE49-F238E27FC236}">
                <a16:creationId xmlns:a16="http://schemas.microsoft.com/office/drawing/2014/main" id="{E7F1F968-9D74-4FFD-826B-1AF942BBF44C}"/>
              </a:ext>
            </a:extLst>
          </p:cNvPr>
          <p:cNvPicPr>
            <a:picLocks noChangeAspect="1"/>
          </p:cNvPicPr>
          <p:nvPr/>
        </p:nvPicPr>
        <p:blipFill>
          <a:blip r:embed="rId6"/>
          <a:stretch>
            <a:fillRect/>
          </a:stretch>
        </p:blipFill>
        <p:spPr>
          <a:xfrm>
            <a:off x="2890629" y="581967"/>
            <a:ext cx="4569968" cy="3163824"/>
          </a:xfrm>
          <a:prstGeom prst="rect">
            <a:avLst/>
          </a:prstGeom>
        </p:spPr>
      </p:pic>
      <p:pic>
        <p:nvPicPr>
          <p:cNvPr id="13" name="Picture 1">
            <a:extLst>
              <a:ext uri="{FF2B5EF4-FFF2-40B4-BE49-F238E27FC236}">
                <a16:creationId xmlns:a16="http://schemas.microsoft.com/office/drawing/2014/main" id="{E2CA13C3-0DAE-4D2A-B4F0-6B0E8DBF5B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0629" y="3794653"/>
            <a:ext cx="1986172" cy="27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620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a:extLst>
              <a:ext uri="{FF2B5EF4-FFF2-40B4-BE49-F238E27FC236}">
                <a16:creationId xmlns:a16="http://schemas.microsoft.com/office/drawing/2014/main" id="{F7B862C4-4E99-4201-B42B-817FF40F670B}"/>
              </a:ext>
            </a:extLst>
          </p:cNvPr>
          <p:cNvSpPr>
            <a:spLocks noGrp="1" noChangeArrowheads="1"/>
          </p:cNvSpPr>
          <p:nvPr>
            <p:ph type="title"/>
          </p:nvPr>
        </p:nvSpPr>
        <p:spPr bwMode="auto">
          <a:xfrm>
            <a:off x="0" y="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IN" altLang="en-US" dirty="0"/>
              <a:t>The Need and Vision is well articulated in National Education Policy 2020</a:t>
            </a:r>
            <a:endParaRPr lang="en-US" altLang="en-US" dirty="0"/>
          </a:p>
        </p:txBody>
      </p:sp>
      <p:sp>
        <p:nvSpPr>
          <p:cNvPr id="23555" name="Text Placeholder 3">
            <a:extLst>
              <a:ext uri="{FF2B5EF4-FFF2-40B4-BE49-F238E27FC236}">
                <a16:creationId xmlns:a16="http://schemas.microsoft.com/office/drawing/2014/main" id="{E3C92FAE-CA7E-496A-B914-DF8532F3F8DE}"/>
              </a:ext>
            </a:extLst>
          </p:cNvPr>
          <p:cNvSpPr>
            <a:spLocks noGrp="1" noChangeArrowheads="1"/>
          </p:cNvSpPr>
          <p:nvPr>
            <p:ph type="body" sz="quarter" idx="13"/>
          </p:nvPr>
        </p:nvSpPr>
        <p:spPr bwMode="auto">
          <a:xfrm>
            <a:off x="0" y="609600"/>
            <a:ext cx="7696200" cy="5943600"/>
          </a:xfrm>
        </p:spPr>
        <p:txBody>
          <a:bodyPr vert="horz" wrap="square" lIns="68580" tIns="34290" rIns="68580" bIns="34290" numCol="1" anchor="t" anchorCtr="0" compatLnSpc="1">
            <a:prstTxWarp prst="textNoShape">
              <a:avLst/>
            </a:prstTxWarp>
            <a:normAutofit lnSpcReduction="10000"/>
          </a:bodyPr>
          <a:lstStyle/>
          <a:p>
            <a:pPr marL="0" indent="0">
              <a:buFont typeface="Symbol" pitchFamily="18" charset="2"/>
              <a:buNone/>
              <a:defRPr/>
            </a:pPr>
            <a:r>
              <a:rPr lang="en-GB" altLang="en-US"/>
              <a:t>Education is fundamental for achieving </a:t>
            </a:r>
          </a:p>
          <a:p>
            <a:pPr marL="687388" lvl="4" indent="0">
              <a:buFont typeface="Symbol" pitchFamily="18" charset="2"/>
              <a:buNone/>
              <a:defRPr/>
            </a:pPr>
            <a:r>
              <a:rPr lang="en-GB" altLang="en-US" sz="2200" b="1"/>
              <a:t>full human potential,</a:t>
            </a:r>
            <a:r>
              <a:rPr lang="en-GB" altLang="en-US" sz="2200"/>
              <a:t> </a:t>
            </a:r>
          </a:p>
          <a:p>
            <a:pPr marL="687388" lvl="4" indent="0">
              <a:buFont typeface="Symbol" pitchFamily="18" charset="2"/>
              <a:buNone/>
              <a:defRPr/>
            </a:pPr>
            <a:r>
              <a:rPr lang="en-GB" altLang="en-US" sz="2200"/>
              <a:t>developing an </a:t>
            </a:r>
            <a:r>
              <a:rPr lang="en-GB" altLang="en-US" sz="2200" b="1"/>
              <a:t>equitable and just society</a:t>
            </a:r>
            <a:r>
              <a:rPr lang="en-GB" altLang="en-US" sz="2200"/>
              <a:t>, </a:t>
            </a:r>
          </a:p>
          <a:p>
            <a:pPr marL="687388" lvl="4" indent="0">
              <a:buFont typeface="Symbol" pitchFamily="18" charset="2"/>
              <a:buNone/>
              <a:defRPr/>
            </a:pPr>
            <a:r>
              <a:rPr lang="en-GB" altLang="en-US" sz="2200"/>
              <a:t>and promoting </a:t>
            </a:r>
            <a:r>
              <a:rPr lang="en-GB" altLang="en-US" sz="2200" b="1"/>
              <a:t>national development</a:t>
            </a:r>
          </a:p>
          <a:p>
            <a:pPr marL="0" lvl="1" indent="0">
              <a:buFont typeface="Wingdings" pitchFamily="2" charset="2"/>
              <a:buNone/>
              <a:defRPr/>
            </a:pPr>
            <a:endParaRPr lang="en-GB" altLang="en-US" sz="2200"/>
          </a:p>
          <a:p>
            <a:pPr marL="0" lvl="1" indent="0">
              <a:buFont typeface="Wingdings" pitchFamily="2" charset="2"/>
              <a:buNone/>
              <a:defRPr/>
            </a:pPr>
            <a:endParaRPr lang="en-GB" altLang="en-US" sz="2200"/>
          </a:p>
          <a:p>
            <a:pPr marL="0" lvl="1" indent="0">
              <a:buFont typeface="Wingdings" pitchFamily="2" charset="2"/>
              <a:buNone/>
              <a:defRPr/>
            </a:pPr>
            <a:r>
              <a:rPr altLang="en-US" sz="2200"/>
              <a:t>…an education system </a:t>
            </a:r>
            <a:r>
              <a:rPr altLang="en-US" sz="2200" b="1"/>
              <a:t>rooted in</a:t>
            </a:r>
            <a:r>
              <a:rPr altLang="en-US" sz="2200"/>
              <a:t> </a:t>
            </a:r>
            <a:r>
              <a:rPr altLang="en-US" sz="2200" b="1"/>
              <a:t>Indian ethos</a:t>
            </a:r>
            <a:r>
              <a:rPr altLang="en-US" sz="2200"/>
              <a:t> to transform India…</a:t>
            </a:r>
          </a:p>
          <a:p>
            <a:pPr marL="0" lvl="1" indent="0">
              <a:buFont typeface="Wingdings" pitchFamily="2" charset="2"/>
              <a:buNone/>
              <a:defRPr/>
            </a:pPr>
            <a:endParaRPr altLang="en-US" sz="2200"/>
          </a:p>
          <a:p>
            <a:pPr marL="0" lvl="1" indent="0">
              <a:buFont typeface="Wingdings" pitchFamily="2" charset="2"/>
              <a:buNone/>
              <a:defRPr/>
            </a:pPr>
            <a:r>
              <a:rPr altLang="en-US" sz="2200" b="1"/>
              <a:t>Value-based education </a:t>
            </a:r>
            <a:r>
              <a:rPr altLang="en-US" sz="2200"/>
              <a:t>will include the development of humanistic, ethical, Constitutional, and </a:t>
            </a:r>
            <a:r>
              <a:rPr altLang="en-US" sz="2200" b="1"/>
              <a:t>universal human values</a:t>
            </a:r>
            <a:r>
              <a:rPr altLang="en-US" sz="2200"/>
              <a:t>…</a:t>
            </a:r>
          </a:p>
          <a:p>
            <a:pPr marL="0" lvl="1" indent="0">
              <a:buFont typeface="Wingdings" pitchFamily="2" charset="2"/>
              <a:buNone/>
              <a:defRPr/>
            </a:pPr>
            <a:endParaRPr altLang="en-US" sz="2200"/>
          </a:p>
          <a:p>
            <a:pPr marL="0" lvl="1" indent="0">
              <a:buFont typeface="Wingdings" pitchFamily="2" charset="2"/>
              <a:buNone/>
              <a:defRPr/>
            </a:pPr>
            <a:r>
              <a:rPr altLang="en-US" sz="2200"/>
              <a:t>…develop a deep sense of respect towards the </a:t>
            </a:r>
            <a:r>
              <a:rPr altLang="en-US" sz="2200" b="1"/>
              <a:t>Fundamental Duties</a:t>
            </a:r>
            <a:r>
              <a:rPr altLang="en-US" sz="2200"/>
              <a:t> and </a:t>
            </a:r>
            <a:r>
              <a:rPr altLang="en-US" sz="2200" b="1"/>
              <a:t>Constitutional Values</a:t>
            </a:r>
            <a:r>
              <a:rPr lang="en-IN" altLang="en-US" sz="2200"/>
              <a:t>…</a:t>
            </a:r>
            <a:r>
              <a:rPr altLang="en-US" sz="2200"/>
              <a:t> </a:t>
            </a:r>
            <a:r>
              <a:rPr lang="en-IN" sz="2200"/>
              <a:t>and </a:t>
            </a:r>
            <a:r>
              <a:rPr lang="en-IN" sz="2200" b="1"/>
              <a:t>global well-being</a:t>
            </a:r>
            <a:endParaRPr lang="en-GB" altLang="en-US" sz="2200" b="1"/>
          </a:p>
          <a:p>
            <a:pPr marL="0" lvl="1" indent="0">
              <a:buFont typeface="Wingdings" pitchFamily="2" charset="2"/>
              <a:buNone/>
              <a:defRPr/>
            </a:pPr>
            <a:endParaRPr lang="en-GB" altLang="en-US" sz="2200"/>
          </a:p>
          <a:p>
            <a:pPr marL="0" lvl="1" indent="0">
              <a:buFont typeface="Wingdings" pitchFamily="2" charset="2"/>
              <a:buNone/>
              <a:defRPr/>
            </a:pPr>
            <a:endParaRPr lang="en-GB" altLang="en-US" sz="2200"/>
          </a:p>
          <a:p>
            <a:pPr marL="0" lvl="1" indent="0">
              <a:buFont typeface="Wingdings" pitchFamily="2" charset="2"/>
              <a:buNone/>
              <a:defRPr/>
            </a:pPr>
            <a:endParaRPr lang="en-GB" altLang="en-US" sz="2200"/>
          </a:p>
          <a:p>
            <a:pPr marL="0" lvl="1" indent="0">
              <a:buFont typeface="Wingdings" pitchFamily="2" charset="2"/>
              <a:buNone/>
              <a:defRPr/>
            </a:pPr>
            <a:endParaRPr lang="en-GB" altLang="en-US" sz="2200"/>
          </a:p>
          <a:p>
            <a:pPr marL="0" lvl="1" indent="0">
              <a:buFont typeface="Wingdings" pitchFamily="2" charset="2"/>
              <a:buNone/>
              <a:defRPr/>
            </a:pPr>
            <a:endParaRPr lang="en-GB" altLang="en-US" sz="2200"/>
          </a:p>
          <a:p>
            <a:pPr marL="0" lvl="1" indent="0">
              <a:buFont typeface="Wingdings" pitchFamily="2" charset="2"/>
              <a:buNone/>
              <a:defRPr/>
            </a:pPr>
            <a:endParaRPr lang="en-GB" altLang="en-US" sz="2200"/>
          </a:p>
          <a:p>
            <a:pPr marL="0" lvl="1" indent="0">
              <a:buFont typeface="Wingdings" pitchFamily="2" charset="2"/>
              <a:buNone/>
              <a:defRPr/>
            </a:pPr>
            <a:endParaRPr lang="en-GB" altLang="en-US" sz="2200"/>
          </a:p>
          <a:p>
            <a:pPr marL="0" lvl="1" indent="0">
              <a:buFont typeface="Wingdings" pitchFamily="2" charset="2"/>
              <a:buNone/>
              <a:defRPr/>
            </a:pPr>
            <a:endParaRPr lang="en-GB" altLang="en-US" sz="2200"/>
          </a:p>
        </p:txBody>
      </p:sp>
      <p:pic>
        <p:nvPicPr>
          <p:cNvPr id="34820" name="Picture 1">
            <a:extLst>
              <a:ext uri="{FF2B5EF4-FFF2-40B4-BE49-F238E27FC236}">
                <a16:creationId xmlns:a16="http://schemas.microsoft.com/office/drawing/2014/main" id="{84CF3E29-5CA8-4796-BE5D-AF00A2C0D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609600"/>
            <a:ext cx="42291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705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F86460-866A-4B6E-875C-B4A497A54D71}"/>
              </a:ext>
            </a:extLst>
          </p:cNvPr>
          <p:cNvSpPr>
            <a:spLocks noGrp="1"/>
          </p:cNvSpPr>
          <p:nvPr>
            <p:ph type="title"/>
          </p:nvPr>
        </p:nvSpPr>
        <p:spPr/>
        <p:txBody>
          <a:bodyPr/>
          <a:lstStyle/>
          <a:p>
            <a:r>
              <a:rPr lang="en-IN" dirty="0"/>
              <a:t>Remembering </a:t>
            </a:r>
            <a:r>
              <a:rPr lang="en-IN" dirty="0" err="1"/>
              <a:t>Dr.</a:t>
            </a:r>
            <a:r>
              <a:rPr lang="en-IN" dirty="0"/>
              <a:t> PS Ramakrishnan (</a:t>
            </a:r>
            <a:r>
              <a:rPr lang="en-IN" dirty="0" err="1"/>
              <a:t>Mausa</a:t>
            </a:r>
            <a:r>
              <a:rPr lang="en-IN" dirty="0"/>
              <a:t> ji)</a:t>
            </a:r>
          </a:p>
        </p:txBody>
      </p:sp>
      <p:sp>
        <p:nvSpPr>
          <p:cNvPr id="4" name="Text Placeholder 3">
            <a:extLst>
              <a:ext uri="{FF2B5EF4-FFF2-40B4-BE49-F238E27FC236}">
                <a16:creationId xmlns:a16="http://schemas.microsoft.com/office/drawing/2014/main" id="{8093D060-6055-43AF-89CD-36A3EDDE611D}"/>
              </a:ext>
            </a:extLst>
          </p:cNvPr>
          <p:cNvSpPr>
            <a:spLocks noGrp="1"/>
          </p:cNvSpPr>
          <p:nvPr>
            <p:ph type="body" sz="quarter" idx="13"/>
          </p:nvPr>
        </p:nvSpPr>
        <p:spPr>
          <a:xfrm>
            <a:off x="0" y="609600"/>
            <a:ext cx="8077200" cy="5943600"/>
          </a:xfrm>
        </p:spPr>
        <p:txBody>
          <a:bodyPr>
            <a:normAutofit lnSpcReduction="10000"/>
          </a:bodyPr>
          <a:lstStyle/>
          <a:p>
            <a:pPr marL="0" indent="0">
              <a:buNone/>
            </a:pPr>
            <a:r>
              <a:rPr lang="en-US" dirty="0"/>
              <a:t>Dialogue between </a:t>
            </a:r>
          </a:p>
          <a:p>
            <a:pPr marL="0" indent="0">
              <a:buNone/>
            </a:pPr>
            <a:r>
              <a:rPr lang="en-US" dirty="0"/>
              <a:t>Traditional Knowledge (TK) and Formal Knowledge (FK)</a:t>
            </a:r>
          </a:p>
          <a:p>
            <a:pPr marL="0" indent="0">
              <a:buNone/>
            </a:pPr>
            <a:endParaRPr lang="en-US" dirty="0"/>
          </a:p>
          <a:p>
            <a:pPr marL="0" indent="0">
              <a:buNone/>
            </a:pPr>
            <a:r>
              <a:rPr lang="en-US" dirty="0"/>
              <a:t>‘most widely known for his pioneering work on </a:t>
            </a:r>
            <a:r>
              <a:rPr lang="en-US" b="1" dirty="0"/>
              <a:t>traditional ecological knowledge</a:t>
            </a:r>
            <a:r>
              <a:rPr lang="en-US" dirty="0"/>
              <a:t>, </a:t>
            </a:r>
            <a:r>
              <a:rPr lang="en-US" b="1" dirty="0"/>
              <a:t>sustainable development</a:t>
            </a:r>
            <a:r>
              <a:rPr lang="en-US" dirty="0"/>
              <a:t>, and the integration of </a:t>
            </a:r>
            <a:r>
              <a:rPr lang="en-US" b="1" dirty="0"/>
              <a:t>indigenous land-use practices with modern environmental management</a:t>
            </a:r>
            <a:r>
              <a:rPr lang="en-US" dirty="0"/>
              <a:t>.</a:t>
            </a:r>
          </a:p>
          <a:p>
            <a:pPr lvl="1"/>
            <a:r>
              <a:rPr lang="en-IN" dirty="0"/>
              <a:t>2001, </a:t>
            </a:r>
            <a:r>
              <a:rPr lang="en-IN" i="1" dirty="0"/>
              <a:t>Ecology and Sustainable Development in the Tropics, </a:t>
            </a:r>
            <a:r>
              <a:rPr lang="en-IN" dirty="0"/>
              <a:t>National Book Trust</a:t>
            </a:r>
          </a:p>
          <a:p>
            <a:pPr lvl="1"/>
            <a:endParaRPr lang="en-IN" dirty="0"/>
          </a:p>
          <a:p>
            <a:pPr lvl="1"/>
            <a:r>
              <a:rPr lang="en-IN" dirty="0"/>
              <a:t>1998 Edited Series </a:t>
            </a:r>
            <a:r>
              <a:rPr lang="en-IN" i="1" dirty="0"/>
              <a:t>Traditional Ecological Knowledge for Managing Biosphere Reserves in South and Central Asia, </a:t>
            </a:r>
            <a:r>
              <a:rPr lang="en-IN" dirty="0"/>
              <a:t> UNESCO - South and Central Asian MAB Network (SACAM), New Delhi</a:t>
            </a:r>
          </a:p>
          <a:p>
            <a:pPr marL="0" indent="0">
              <a:buNone/>
            </a:pPr>
            <a:endParaRPr lang="en-IN" dirty="0"/>
          </a:p>
          <a:p>
            <a:pPr marL="0" indent="0">
              <a:buNone/>
            </a:pPr>
            <a:r>
              <a:rPr lang="en-GB" altLang="en-US" b="1" dirty="0"/>
              <a:t>What gets us into trouble is not just what we don’t know… </a:t>
            </a:r>
          </a:p>
          <a:p>
            <a:pPr marL="0" indent="0" algn="r">
              <a:buNone/>
            </a:pPr>
            <a:r>
              <a:rPr lang="en-GB" altLang="en-US" b="1" dirty="0"/>
              <a:t>It’s what </a:t>
            </a:r>
            <a:r>
              <a:rPr lang="en-GB" altLang="en-US" b="1"/>
              <a:t>we “know” </a:t>
            </a:r>
            <a:r>
              <a:rPr lang="en-GB" altLang="en-US" b="1" dirty="0"/>
              <a:t>for sure that </a:t>
            </a:r>
            <a:r>
              <a:rPr lang="en-GB" altLang="en-US" b="1"/>
              <a:t>just isn’t true</a:t>
            </a:r>
            <a:endParaRPr lang="en-GB" altLang="en-US" b="1" dirty="0"/>
          </a:p>
          <a:p>
            <a:pPr marL="0" indent="0">
              <a:buNone/>
            </a:pPr>
            <a:endParaRPr lang="en-IN" dirty="0"/>
          </a:p>
        </p:txBody>
      </p:sp>
      <p:pic>
        <p:nvPicPr>
          <p:cNvPr id="3076" name="Picture 4" descr="Ramakrishnan, Palayanoor Sivaswamy | TWAS">
            <a:extLst>
              <a:ext uri="{FF2B5EF4-FFF2-40B4-BE49-F238E27FC236}">
                <a16:creationId xmlns:a16="http://schemas.microsoft.com/office/drawing/2014/main" id="{66CBCB90-735B-41EA-BA52-DC841E05F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609600"/>
            <a:ext cx="4114800" cy="588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343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Placeholder 2">
            <a:extLst>
              <a:ext uri="{FF2B5EF4-FFF2-40B4-BE49-F238E27FC236}">
                <a16:creationId xmlns:a16="http://schemas.microsoft.com/office/drawing/2014/main" id="{989FCFE9-C4F6-46F9-9D85-388B9027D719}"/>
              </a:ext>
            </a:extLst>
          </p:cNvPr>
          <p:cNvSpPr>
            <a:spLocks noGrp="1" noChangeArrowheads="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en-IN" altLang="en-US" b="1" dirty="0">
                <a:highlight>
                  <a:srgbClr val="FFFF00"/>
                </a:highlight>
              </a:rPr>
              <a:t>Holistic, Value-based Education </a:t>
            </a:r>
          </a:p>
          <a:p>
            <a:pPr marL="0" indent="0">
              <a:buNone/>
            </a:pPr>
            <a:endParaRPr lang="en-IN" altLang="en-US" dirty="0"/>
          </a:p>
          <a:p>
            <a:pPr marL="0" indent="0">
              <a:buNone/>
            </a:pPr>
            <a:r>
              <a:rPr lang="en-IN" altLang="en-US" dirty="0"/>
              <a:t>Holistic, humane world vision	</a:t>
            </a:r>
          </a:p>
          <a:p>
            <a:pPr marL="0" indent="0">
              <a:buNone/>
            </a:pPr>
            <a:endParaRPr lang="en-IN" altLang="en-US" b="1" dirty="0"/>
          </a:p>
          <a:p>
            <a:pPr marL="0" indent="0">
              <a:buNone/>
            </a:pPr>
            <a:endParaRPr lang="en-IN" altLang="en-US" dirty="0"/>
          </a:p>
          <a:p>
            <a:pPr marL="0" indent="0">
              <a:buNone/>
            </a:pPr>
            <a:r>
              <a:rPr lang="en-IN" altLang="en-US" dirty="0"/>
              <a:t>Human values	(participation)</a:t>
            </a:r>
            <a:endParaRPr lang="en-IN" altLang="en-US" b="1" dirty="0"/>
          </a:p>
          <a:p>
            <a:pPr marL="0" indent="0">
              <a:buNone/>
            </a:pPr>
            <a:endParaRPr lang="en-IN" altLang="en-US" dirty="0"/>
          </a:p>
          <a:p>
            <a:pPr marL="0" indent="0">
              <a:buNone/>
            </a:pPr>
            <a:endParaRPr lang="en-IN" altLang="en-US" dirty="0"/>
          </a:p>
          <a:p>
            <a:pPr marL="0" indent="0">
              <a:buNone/>
            </a:pPr>
            <a:r>
              <a:rPr lang="en-IN" altLang="en-US" dirty="0"/>
              <a:t>Skills for living with human values</a:t>
            </a:r>
            <a:endParaRPr lang="en-IN" altLang="en-US" b="1" dirty="0"/>
          </a:p>
          <a:p>
            <a:pPr marL="0" indent="0">
              <a:buNone/>
            </a:pPr>
            <a:endParaRPr lang="en-IN" altLang="en-US" dirty="0"/>
          </a:p>
          <a:p>
            <a:pPr marL="0" indent="0">
              <a:buNone/>
            </a:pPr>
            <a:endParaRPr lang="en-IN" altLang="en-US" dirty="0"/>
          </a:p>
          <a:p>
            <a:pPr marL="0" indent="0">
              <a:buNone/>
            </a:pPr>
            <a:r>
              <a:rPr lang="en-IN" altLang="en-US" dirty="0"/>
              <a:t>Definite, human conduct</a:t>
            </a:r>
            <a:r>
              <a:rPr lang="hi-IN" altLang="en-US" dirty="0"/>
              <a:t> </a:t>
            </a:r>
            <a:endParaRPr lang="en-US" altLang="en-US" dirty="0"/>
          </a:p>
          <a:p>
            <a:pPr marL="0" indent="0">
              <a:buNone/>
            </a:pPr>
            <a:endParaRPr lang="en-IN" altLang="en-US" dirty="0">
              <a:solidFill>
                <a:prstClr val="black"/>
              </a:solidFill>
              <a:cs typeface="Mangal" panose="00000400000000000000" pitchFamily="2"/>
            </a:endParaRPr>
          </a:p>
          <a:p>
            <a:pPr marL="0" indent="0">
              <a:buNone/>
            </a:pPr>
            <a:endParaRPr lang="en-IN" altLang="en-US" dirty="0"/>
          </a:p>
          <a:p>
            <a:pPr marL="0" indent="0">
              <a:buNone/>
            </a:pPr>
            <a:r>
              <a:rPr lang="en-IN" altLang="en-US" dirty="0"/>
              <a:t>Humane society</a:t>
            </a:r>
          </a:p>
          <a:p>
            <a:pPr marL="0" indent="0">
              <a:buNone/>
            </a:pPr>
            <a:endParaRPr lang="en-IN" altLang="en-US" dirty="0"/>
          </a:p>
        </p:txBody>
      </p:sp>
      <p:sp>
        <p:nvSpPr>
          <p:cNvPr id="8" name="Content Placeholder 7">
            <a:extLst>
              <a:ext uri="{FF2B5EF4-FFF2-40B4-BE49-F238E27FC236}">
                <a16:creationId xmlns:a16="http://schemas.microsoft.com/office/drawing/2014/main" id="{49DF2D68-AD52-43B4-88AC-3AB6A832C761}"/>
              </a:ext>
            </a:extLst>
          </p:cNvPr>
          <p:cNvSpPr>
            <a:spLocks noGrp="1"/>
          </p:cNvSpPr>
          <p:nvPr>
            <p:ph sz="half" idx="2"/>
          </p:nvPr>
        </p:nvSpPr>
        <p:spPr/>
        <p:txBody>
          <a:bodyPr/>
          <a:lstStyle/>
          <a:p>
            <a:pPr marL="0" indent="0">
              <a:buNone/>
            </a:pPr>
            <a:endParaRPr lang="en-IN" altLang="en-US" sz="2200" b="1" dirty="0">
              <a:highlight>
                <a:srgbClr val="FFFF00"/>
              </a:highlight>
            </a:endParaRPr>
          </a:p>
          <a:p>
            <a:pPr marL="0" indent="0">
              <a:buNone/>
            </a:pPr>
            <a:endParaRPr lang="en-IN" b="1" dirty="0">
              <a:highlight>
                <a:srgbClr val="FFFF00"/>
              </a:highlight>
            </a:endParaRPr>
          </a:p>
          <a:p>
            <a:pPr marL="0" indent="0">
              <a:buNone/>
            </a:pPr>
            <a:endParaRPr lang="en-IN" b="1" dirty="0">
              <a:highlight>
                <a:srgbClr val="FFFF00"/>
              </a:highlight>
            </a:endParaRPr>
          </a:p>
          <a:p>
            <a:pPr marL="0" indent="0">
              <a:buNone/>
            </a:pPr>
            <a:endParaRPr lang="en-IN" b="1" dirty="0">
              <a:highlight>
                <a:srgbClr val="FFFF00"/>
              </a:highlight>
            </a:endParaRPr>
          </a:p>
          <a:p>
            <a:pPr marL="0" indent="0">
              <a:buNone/>
            </a:pPr>
            <a:endParaRPr lang="en-IN" b="1" dirty="0">
              <a:highlight>
                <a:srgbClr val="FFFF00"/>
              </a:highlight>
            </a:endParaRPr>
          </a:p>
          <a:p>
            <a:pPr marL="0" indent="0">
              <a:buNone/>
            </a:pPr>
            <a:endParaRPr lang="en-IN" b="1" dirty="0">
              <a:highlight>
                <a:srgbClr val="FFFF00"/>
              </a:highlight>
            </a:endParaRPr>
          </a:p>
          <a:p>
            <a:pPr marL="0" indent="0">
              <a:buNone/>
            </a:pPr>
            <a:endParaRPr lang="en-IN" b="1" dirty="0">
              <a:highlight>
                <a:srgbClr val="FFFF00"/>
              </a:highlight>
            </a:endParaRPr>
          </a:p>
        </p:txBody>
      </p:sp>
      <p:sp>
        <p:nvSpPr>
          <p:cNvPr id="15" name="Content Placeholder 14">
            <a:extLst>
              <a:ext uri="{FF2B5EF4-FFF2-40B4-BE49-F238E27FC236}">
                <a16:creationId xmlns:a16="http://schemas.microsoft.com/office/drawing/2014/main" id="{5A64EE8D-339D-46ED-A4AD-B3BECABFADC8}"/>
              </a:ext>
            </a:extLst>
          </p:cNvPr>
          <p:cNvSpPr>
            <a:spLocks noGrp="1"/>
          </p:cNvSpPr>
          <p:nvPr>
            <p:ph sz="quarter" idx="10"/>
          </p:nvPr>
        </p:nvSpPr>
        <p:spPr>
          <a:xfrm>
            <a:off x="40192" y="0"/>
            <a:ext cx="12151808" cy="381000"/>
          </a:xfrm>
        </p:spPr>
        <p:txBody>
          <a:bodyPr/>
          <a:lstStyle/>
          <a:p>
            <a:r>
              <a:rPr lang="en-US" dirty="0"/>
              <a:t>Holistic, Value-based Education – Filling the Crucial Missing Link in Education</a:t>
            </a:r>
            <a:endParaRPr lang="en-IN" dirty="0"/>
          </a:p>
        </p:txBody>
      </p:sp>
      <p:cxnSp>
        <p:nvCxnSpPr>
          <p:cNvPr id="9" name="Straight Arrow Connector 8">
            <a:extLst>
              <a:ext uri="{FF2B5EF4-FFF2-40B4-BE49-F238E27FC236}">
                <a16:creationId xmlns:a16="http://schemas.microsoft.com/office/drawing/2014/main" id="{0F8A1065-E8BB-4E93-A11F-3D671DE1F0F2}"/>
              </a:ext>
            </a:extLst>
          </p:cNvPr>
          <p:cNvCxnSpPr/>
          <p:nvPr/>
        </p:nvCxnSpPr>
        <p:spPr>
          <a:xfrm>
            <a:off x="914400" y="9906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DAA987C9-7FA5-4BE7-9896-5702BF9C452C}"/>
              </a:ext>
            </a:extLst>
          </p:cNvPr>
          <p:cNvCxnSpPr/>
          <p:nvPr/>
        </p:nvCxnSpPr>
        <p:spPr>
          <a:xfrm>
            <a:off x="914400" y="18288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98BC151-AD9E-4C8B-8702-C0848FC4430E}"/>
              </a:ext>
            </a:extLst>
          </p:cNvPr>
          <p:cNvCxnSpPr/>
          <p:nvPr/>
        </p:nvCxnSpPr>
        <p:spPr>
          <a:xfrm>
            <a:off x="914400" y="29718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D23C1AD-C98F-4BDD-968B-706F99D0F3C3}"/>
              </a:ext>
            </a:extLst>
          </p:cNvPr>
          <p:cNvCxnSpPr/>
          <p:nvPr/>
        </p:nvCxnSpPr>
        <p:spPr>
          <a:xfrm>
            <a:off x="914400" y="39624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215E9EF-D96F-44CA-91EC-84282914BAF6}"/>
              </a:ext>
            </a:extLst>
          </p:cNvPr>
          <p:cNvCxnSpPr/>
          <p:nvPr/>
        </p:nvCxnSpPr>
        <p:spPr>
          <a:xfrm>
            <a:off x="914400" y="5181600"/>
            <a:ext cx="0"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C00B1BD5-45A1-4248-B79D-784A00149131}"/>
              </a:ext>
            </a:extLst>
          </p:cNvPr>
          <p:cNvSpPr/>
          <p:nvPr/>
        </p:nvSpPr>
        <p:spPr>
          <a:xfrm>
            <a:off x="40191" y="1246414"/>
            <a:ext cx="4455603" cy="180158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23" name="Thought Bubble: Cloud 22">
            <a:extLst>
              <a:ext uri="{FF2B5EF4-FFF2-40B4-BE49-F238E27FC236}">
                <a16:creationId xmlns:a16="http://schemas.microsoft.com/office/drawing/2014/main" id="{57F6FC65-EC80-4FAC-8B6B-46D6BEC3ED12}"/>
              </a:ext>
            </a:extLst>
          </p:cNvPr>
          <p:cNvSpPr/>
          <p:nvPr/>
        </p:nvSpPr>
        <p:spPr>
          <a:xfrm>
            <a:off x="4180394" y="694802"/>
            <a:ext cx="1826706" cy="1428750"/>
          </a:xfrm>
          <a:prstGeom prst="cloudCallout">
            <a:avLst>
              <a:gd name="adj1" fmla="val -84760"/>
              <a:gd name="adj2" fmla="val 44026"/>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IN" sz="2400" dirty="0">
                <a:solidFill>
                  <a:prstClr val="white"/>
                </a:solidFill>
              </a:rPr>
              <a:t>Crucial Missing Link</a:t>
            </a:r>
          </a:p>
        </p:txBody>
      </p:sp>
      <p:sp>
        <p:nvSpPr>
          <p:cNvPr id="21" name="TextBox 20">
            <a:extLst>
              <a:ext uri="{FF2B5EF4-FFF2-40B4-BE49-F238E27FC236}">
                <a16:creationId xmlns:a16="http://schemas.microsoft.com/office/drawing/2014/main" id="{70932434-57AF-41F6-A803-4066B6719AE2}"/>
              </a:ext>
            </a:extLst>
          </p:cNvPr>
          <p:cNvSpPr txBox="1"/>
          <p:nvPr/>
        </p:nvSpPr>
        <p:spPr>
          <a:xfrm>
            <a:off x="1042843" y="1864713"/>
            <a:ext cx="3111211" cy="369332"/>
          </a:xfrm>
          <a:prstGeom prst="rect">
            <a:avLst/>
          </a:prstGeom>
          <a:noFill/>
        </p:spPr>
        <p:txBody>
          <a:bodyPr wrap="square">
            <a:spAutoFit/>
          </a:bodyPr>
          <a:lstStyle/>
          <a:p>
            <a:r>
              <a:rPr lang="en-IN" dirty="0"/>
              <a:t>Happiness, Prosperity…</a:t>
            </a:r>
          </a:p>
        </p:txBody>
      </p:sp>
      <p:sp>
        <p:nvSpPr>
          <p:cNvPr id="24" name="TextBox 23">
            <a:extLst>
              <a:ext uri="{FF2B5EF4-FFF2-40B4-BE49-F238E27FC236}">
                <a16:creationId xmlns:a16="http://schemas.microsoft.com/office/drawing/2014/main" id="{02539308-4CBB-44FA-AFF0-51D99E745E59}"/>
              </a:ext>
            </a:extLst>
          </p:cNvPr>
          <p:cNvSpPr txBox="1"/>
          <p:nvPr/>
        </p:nvSpPr>
        <p:spPr>
          <a:xfrm>
            <a:off x="1042842" y="5181600"/>
            <a:ext cx="3111211" cy="369332"/>
          </a:xfrm>
          <a:prstGeom prst="rect">
            <a:avLst/>
          </a:prstGeom>
          <a:noFill/>
        </p:spPr>
        <p:txBody>
          <a:bodyPr wrap="square">
            <a:spAutoFit/>
          </a:bodyPr>
          <a:lstStyle/>
          <a:p>
            <a:r>
              <a:rPr lang="en-IN" dirty="0"/>
              <a:t>Participation in the society</a:t>
            </a:r>
          </a:p>
        </p:txBody>
      </p:sp>
      <p:sp>
        <p:nvSpPr>
          <p:cNvPr id="18" name="Rectangle: Rounded Corners 17">
            <a:extLst>
              <a:ext uri="{FF2B5EF4-FFF2-40B4-BE49-F238E27FC236}">
                <a16:creationId xmlns:a16="http://schemas.microsoft.com/office/drawing/2014/main" id="{BA3F7705-8B64-4BF3-8054-07118B64F469}"/>
              </a:ext>
            </a:extLst>
          </p:cNvPr>
          <p:cNvSpPr/>
          <p:nvPr/>
        </p:nvSpPr>
        <p:spPr>
          <a:xfrm>
            <a:off x="40192" y="3402320"/>
            <a:ext cx="4455608" cy="71248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22" name="Rectangle: Rounded Corners 21">
            <a:extLst>
              <a:ext uri="{FF2B5EF4-FFF2-40B4-BE49-F238E27FC236}">
                <a16:creationId xmlns:a16="http://schemas.microsoft.com/office/drawing/2014/main" id="{ADC59A78-ADFE-4DC2-8D5C-BCF3F8CD1B55}"/>
              </a:ext>
            </a:extLst>
          </p:cNvPr>
          <p:cNvSpPr/>
          <p:nvPr/>
        </p:nvSpPr>
        <p:spPr>
          <a:xfrm>
            <a:off x="5867400" y="640773"/>
            <a:ext cx="6267450" cy="17754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25" name="Right Brace 24">
            <a:extLst>
              <a:ext uri="{FF2B5EF4-FFF2-40B4-BE49-F238E27FC236}">
                <a16:creationId xmlns:a16="http://schemas.microsoft.com/office/drawing/2014/main" id="{8FDB171E-E86D-436C-9CDF-8D943F00455F}"/>
              </a:ext>
            </a:extLst>
          </p:cNvPr>
          <p:cNvSpPr/>
          <p:nvPr/>
        </p:nvSpPr>
        <p:spPr>
          <a:xfrm>
            <a:off x="5372102" y="1157287"/>
            <a:ext cx="153541" cy="2957513"/>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defTabSz="685800">
              <a:defRPr/>
            </a:pPr>
            <a:endParaRPr lang="en-US" sz="1350">
              <a:solidFill>
                <a:prstClr val="black"/>
              </a:solidFill>
            </a:endParaRPr>
          </a:p>
        </p:txBody>
      </p:sp>
      <p:sp>
        <p:nvSpPr>
          <p:cNvPr id="26" name="Rectangle 1">
            <a:extLst>
              <a:ext uri="{FF2B5EF4-FFF2-40B4-BE49-F238E27FC236}">
                <a16:creationId xmlns:a16="http://schemas.microsoft.com/office/drawing/2014/main" id="{E95DFCE8-91B3-4D1D-A5D7-CB2D9EC7FFB4}"/>
              </a:ext>
            </a:extLst>
          </p:cNvPr>
          <p:cNvSpPr>
            <a:spLocks noChangeArrowheads="1"/>
          </p:cNvSpPr>
          <p:nvPr/>
        </p:nvSpPr>
        <p:spPr bwMode="auto">
          <a:xfrm>
            <a:off x="6438900" y="776287"/>
            <a:ext cx="5776913" cy="2408238"/>
          </a:xfrm>
          <a:prstGeom prst="rect">
            <a:avLst/>
          </a:prstGeom>
          <a:noFill/>
          <a:ln>
            <a:noFill/>
          </a:ln>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defRPr/>
            </a:pPr>
            <a:r>
              <a:rPr lang="en-IN" altLang="en-US" sz="2000" b="1" dirty="0">
                <a:solidFill>
                  <a:srgbClr val="000000"/>
                </a:solidFill>
                <a:cs typeface="+mn-cs"/>
              </a:rPr>
              <a:t>Universal Human Values (UHV)</a:t>
            </a:r>
          </a:p>
          <a:p>
            <a:pPr>
              <a:defRPr/>
            </a:pPr>
            <a:r>
              <a:rPr lang="en-IN" altLang="en-US" sz="2000" dirty="0">
                <a:solidFill>
                  <a:srgbClr val="000000"/>
                </a:solidFill>
                <a:cs typeface="+mn-cs"/>
              </a:rPr>
              <a:t>	Universal</a:t>
            </a:r>
          </a:p>
          <a:p>
            <a:pPr>
              <a:defRPr/>
            </a:pPr>
            <a:r>
              <a:rPr lang="en-IN" altLang="en-US" sz="2000" dirty="0">
                <a:solidFill>
                  <a:srgbClr val="000000"/>
                </a:solidFill>
                <a:cs typeface="+mn-cs"/>
              </a:rPr>
              <a:t>	Rational</a:t>
            </a:r>
          </a:p>
          <a:p>
            <a:pPr>
              <a:defRPr/>
            </a:pPr>
            <a:r>
              <a:rPr lang="en-IN" altLang="en-US" sz="2000" dirty="0">
                <a:solidFill>
                  <a:srgbClr val="000000"/>
                </a:solidFill>
                <a:cs typeface="+mn-cs"/>
              </a:rPr>
              <a:t>	Verifiable</a:t>
            </a:r>
          </a:p>
          <a:p>
            <a:pPr>
              <a:defRPr/>
            </a:pPr>
            <a:r>
              <a:rPr lang="en-IN" altLang="en-US" sz="2000" dirty="0">
                <a:solidFill>
                  <a:srgbClr val="000000"/>
                </a:solidFill>
                <a:cs typeface="+mn-cs"/>
              </a:rPr>
              <a:t>	Leading to Harmony</a:t>
            </a:r>
          </a:p>
          <a:p>
            <a:pPr>
              <a:defRPr/>
            </a:pPr>
            <a:endParaRPr lang="en-IN" altLang="en-US" sz="1050" b="1" dirty="0">
              <a:solidFill>
                <a:srgbClr val="000000"/>
              </a:solidFill>
              <a:cs typeface="+mn-cs"/>
            </a:endParaRPr>
          </a:p>
          <a:p>
            <a:pPr>
              <a:defRPr/>
            </a:pPr>
            <a:r>
              <a:rPr lang="en-US" altLang="en-US" sz="2000" b="1" dirty="0">
                <a:solidFill>
                  <a:srgbClr val="000000"/>
                </a:solidFill>
                <a:cs typeface="+mn-cs"/>
              </a:rPr>
              <a:t>Reinforcement and Exemplification of Living in Harmony</a:t>
            </a:r>
            <a:r>
              <a:rPr lang="en-IN" altLang="en-US" sz="2000" b="1" dirty="0">
                <a:solidFill>
                  <a:srgbClr val="000000"/>
                </a:solidFill>
                <a:cs typeface="+mn-cs"/>
              </a:rPr>
              <a:t>, </a:t>
            </a:r>
            <a:r>
              <a:rPr lang="en-IN" altLang="en-US" sz="2000" b="1" dirty="0">
                <a:solidFill>
                  <a:prstClr val="black"/>
                </a:solidFill>
                <a:cs typeface="+mn-cs"/>
              </a:rPr>
              <a:t>e.g., from Tradition</a:t>
            </a:r>
          </a:p>
        </p:txBody>
      </p:sp>
      <p:sp>
        <p:nvSpPr>
          <p:cNvPr id="27" name="Rectangle 2">
            <a:extLst>
              <a:ext uri="{FF2B5EF4-FFF2-40B4-BE49-F238E27FC236}">
                <a16:creationId xmlns:a16="http://schemas.microsoft.com/office/drawing/2014/main" id="{87F62D46-7CE1-4F34-8158-77DEF9131751}"/>
              </a:ext>
            </a:extLst>
          </p:cNvPr>
          <p:cNvSpPr>
            <a:spLocks noChangeArrowheads="1"/>
          </p:cNvSpPr>
          <p:nvPr/>
        </p:nvSpPr>
        <p:spPr bwMode="auto">
          <a:xfrm>
            <a:off x="6438900" y="3330575"/>
            <a:ext cx="57665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IN" altLang="en-US" sz="2000" b="1" dirty="0">
                <a:solidFill>
                  <a:srgbClr val="000000"/>
                </a:solidFill>
              </a:rPr>
              <a:t>Value-guided</a:t>
            </a:r>
            <a:r>
              <a:rPr lang="en-IN" altLang="en-US" sz="2000" dirty="0">
                <a:solidFill>
                  <a:srgbClr val="000000"/>
                </a:solidFill>
              </a:rPr>
              <a:t> </a:t>
            </a:r>
            <a:r>
              <a:rPr lang="en-IN" altLang="en-US" sz="2000" b="1" dirty="0">
                <a:solidFill>
                  <a:srgbClr val="000000"/>
                </a:solidFill>
              </a:rPr>
              <a:t>Skills – </a:t>
            </a:r>
            <a:r>
              <a:rPr lang="en-IN" altLang="en-US" sz="2000" dirty="0">
                <a:solidFill>
                  <a:srgbClr val="000000"/>
                </a:solidFill>
              </a:rPr>
              <a:t>Education and practice of </a:t>
            </a:r>
          </a:p>
          <a:p>
            <a:r>
              <a:rPr lang="en-IN" altLang="en-US" sz="2000" dirty="0">
                <a:solidFill>
                  <a:srgbClr val="000000"/>
                </a:solidFill>
              </a:rPr>
              <a:t>human friendly and nature friendly skills</a:t>
            </a:r>
          </a:p>
        </p:txBody>
      </p:sp>
      <p:sp>
        <p:nvSpPr>
          <p:cNvPr id="28" name="Oval 27">
            <a:extLst>
              <a:ext uri="{FF2B5EF4-FFF2-40B4-BE49-F238E27FC236}">
                <a16:creationId xmlns:a16="http://schemas.microsoft.com/office/drawing/2014/main" id="{86D3D322-DDB0-43DE-8BBA-8F5AFC5DF26A}"/>
              </a:ext>
            </a:extLst>
          </p:cNvPr>
          <p:cNvSpPr/>
          <p:nvPr/>
        </p:nvSpPr>
        <p:spPr bwMode="auto">
          <a:xfrm>
            <a:off x="6013450" y="2528887"/>
            <a:ext cx="457200" cy="381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rgbClr val="800080"/>
                </a:solidFill>
              </a:rPr>
              <a:t>2</a:t>
            </a:r>
          </a:p>
        </p:txBody>
      </p:sp>
      <p:sp>
        <p:nvSpPr>
          <p:cNvPr id="29" name="Oval 28">
            <a:extLst>
              <a:ext uri="{FF2B5EF4-FFF2-40B4-BE49-F238E27FC236}">
                <a16:creationId xmlns:a16="http://schemas.microsoft.com/office/drawing/2014/main" id="{D0341E80-655B-4AC1-8FCE-38B848F6371F}"/>
              </a:ext>
            </a:extLst>
          </p:cNvPr>
          <p:cNvSpPr/>
          <p:nvPr/>
        </p:nvSpPr>
        <p:spPr bwMode="auto">
          <a:xfrm>
            <a:off x="6013450" y="3352800"/>
            <a:ext cx="457200" cy="381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rgbClr val="800080"/>
                </a:solidFill>
              </a:rPr>
              <a:t>3</a:t>
            </a:r>
          </a:p>
        </p:txBody>
      </p:sp>
      <p:sp>
        <p:nvSpPr>
          <p:cNvPr id="30" name="Oval 5">
            <a:extLst>
              <a:ext uri="{FF2B5EF4-FFF2-40B4-BE49-F238E27FC236}">
                <a16:creationId xmlns:a16="http://schemas.microsoft.com/office/drawing/2014/main" id="{20897C4F-8EDF-4E41-AE63-51609AF6D83C}"/>
              </a:ext>
            </a:extLst>
          </p:cNvPr>
          <p:cNvSpPr/>
          <p:nvPr/>
        </p:nvSpPr>
        <p:spPr bwMode="auto">
          <a:xfrm>
            <a:off x="6013450" y="776287"/>
            <a:ext cx="457200" cy="3810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dirty="0">
                <a:solidFill>
                  <a:srgbClr val="800080"/>
                </a:solidFill>
              </a:rPr>
              <a:t>1</a:t>
            </a:r>
          </a:p>
        </p:txBody>
      </p:sp>
      <p:sp>
        <p:nvSpPr>
          <p:cNvPr id="31" name="Right Brace 30">
            <a:extLst>
              <a:ext uri="{FF2B5EF4-FFF2-40B4-BE49-F238E27FC236}">
                <a16:creationId xmlns:a16="http://schemas.microsoft.com/office/drawing/2014/main" id="{5DAA0551-6372-499F-85ED-22B2BCFD8DEF}"/>
              </a:ext>
            </a:extLst>
          </p:cNvPr>
          <p:cNvSpPr/>
          <p:nvPr/>
        </p:nvSpPr>
        <p:spPr>
          <a:xfrm>
            <a:off x="5334000" y="4648200"/>
            <a:ext cx="193951" cy="1847850"/>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defTabSz="685800">
              <a:defRPr/>
            </a:pPr>
            <a:endParaRPr lang="en-US" sz="1350">
              <a:solidFill>
                <a:prstClr val="black"/>
              </a:solidFill>
            </a:endParaRPr>
          </a:p>
        </p:txBody>
      </p:sp>
      <p:sp>
        <p:nvSpPr>
          <p:cNvPr id="32" name="Rectangle 2">
            <a:extLst>
              <a:ext uri="{FF2B5EF4-FFF2-40B4-BE49-F238E27FC236}">
                <a16:creationId xmlns:a16="http://schemas.microsoft.com/office/drawing/2014/main" id="{3CFF4222-F559-4172-8219-2674B761E7BA}"/>
              </a:ext>
            </a:extLst>
          </p:cNvPr>
          <p:cNvSpPr>
            <a:spLocks noChangeArrowheads="1"/>
          </p:cNvSpPr>
          <p:nvPr/>
        </p:nvSpPr>
        <p:spPr bwMode="auto">
          <a:xfrm>
            <a:off x="6096000" y="4648200"/>
            <a:ext cx="6079549" cy="1908215"/>
          </a:xfrm>
          <a:prstGeom prst="rect">
            <a:avLst/>
          </a:prstGeom>
          <a:noFill/>
          <a:ln>
            <a:noFill/>
          </a:ln>
        </p:spPr>
        <p:txBody>
          <a:bodyPr wrap="non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defRPr/>
            </a:pPr>
            <a:r>
              <a:rPr lang="en-IN" altLang="en-US" sz="2000" b="1" dirty="0">
                <a:solidFill>
                  <a:srgbClr val="000000"/>
                </a:solidFill>
                <a:cs typeface="+mn-cs"/>
              </a:rPr>
              <a:t>Equitable and just society</a:t>
            </a:r>
          </a:p>
          <a:p>
            <a:pPr>
              <a:defRPr/>
            </a:pPr>
            <a:r>
              <a:rPr lang="en-IN" altLang="en-US" dirty="0">
                <a:solidFill>
                  <a:srgbClr val="000000"/>
                </a:solidFill>
                <a:cs typeface="+mn-cs"/>
              </a:rPr>
              <a:t>(village… block… city… district… state… Nation… World)</a:t>
            </a:r>
          </a:p>
          <a:p>
            <a:pPr>
              <a:defRPr/>
            </a:pPr>
            <a:endParaRPr lang="en-IN" altLang="en-US" sz="2000" dirty="0">
              <a:solidFill>
                <a:srgbClr val="000000"/>
              </a:solidFill>
              <a:cs typeface="+mn-cs"/>
            </a:endParaRPr>
          </a:p>
          <a:p>
            <a:pPr>
              <a:defRPr/>
            </a:pPr>
            <a:r>
              <a:rPr lang="en-IN" altLang="en-US" sz="2000" b="1" dirty="0">
                <a:solidFill>
                  <a:srgbClr val="000000"/>
                </a:solidFill>
                <a:cs typeface="+mn-cs"/>
              </a:rPr>
              <a:t>National development</a:t>
            </a:r>
          </a:p>
          <a:p>
            <a:pPr>
              <a:defRPr/>
            </a:pPr>
            <a:r>
              <a:rPr lang="en-IN" altLang="en-US" sz="2000" dirty="0">
                <a:solidFill>
                  <a:srgbClr val="000000"/>
                </a:solidFill>
              </a:rPr>
              <a:t>(in harmony within, in harmony with other nations, </a:t>
            </a:r>
          </a:p>
          <a:p>
            <a:pPr>
              <a:defRPr/>
            </a:pPr>
            <a:r>
              <a:rPr lang="en-IN" altLang="en-US" sz="2000" dirty="0">
                <a:solidFill>
                  <a:srgbClr val="000000"/>
                </a:solidFill>
              </a:rPr>
              <a:t>complimentary to other nations)</a:t>
            </a:r>
          </a:p>
        </p:txBody>
      </p:sp>
      <p:sp>
        <p:nvSpPr>
          <p:cNvPr id="33" name="Rectangle: Rounded Corners 32">
            <a:extLst>
              <a:ext uri="{FF2B5EF4-FFF2-40B4-BE49-F238E27FC236}">
                <a16:creationId xmlns:a16="http://schemas.microsoft.com/office/drawing/2014/main" id="{8D278450-43B1-42C5-96CA-824A5BF0E275}"/>
              </a:ext>
            </a:extLst>
          </p:cNvPr>
          <p:cNvSpPr/>
          <p:nvPr/>
        </p:nvSpPr>
        <p:spPr>
          <a:xfrm>
            <a:off x="5867400" y="3297237"/>
            <a:ext cx="6267450" cy="763827"/>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3778746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8617046-F660-4A4A-A9B3-C665ACCABF0C}"/>
              </a:ext>
            </a:extLst>
          </p:cNvPr>
          <p:cNvSpPr>
            <a:spLocks noGrp="1" noChangeArrowheads="1"/>
          </p:cNvSpPr>
          <p:nvPr>
            <p:ph type="title"/>
          </p:nvPr>
        </p:nvSpPr>
        <p:spPr bwMode="auto">
          <a:xfrm>
            <a:off x="0" y="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IN" altLang="en-US" dirty="0"/>
              <a:t>Outcome of Holistic, Value-based Education</a:t>
            </a:r>
          </a:p>
        </p:txBody>
      </p:sp>
      <p:sp>
        <p:nvSpPr>
          <p:cNvPr id="24579" name="Text Placeholder 2">
            <a:extLst>
              <a:ext uri="{FF2B5EF4-FFF2-40B4-BE49-F238E27FC236}">
                <a16:creationId xmlns:a16="http://schemas.microsoft.com/office/drawing/2014/main" id="{A0C3104D-05FA-4864-B768-595FAE0CCE9C}"/>
              </a:ext>
            </a:extLst>
          </p:cNvPr>
          <p:cNvSpPr>
            <a:spLocks noGrp="1" noChangeArrowheads="1"/>
          </p:cNvSpPr>
          <p:nvPr>
            <p:ph type="body" sz="quarter" idx="13"/>
          </p:nvPr>
        </p:nvSpPr>
        <p:spPr bwMode="auto"/>
        <p:txBody>
          <a:bodyPr vert="horz" wrap="square" lIns="91440" tIns="45720" rIns="91440" bIns="45720" numCol="1" anchor="t" anchorCtr="0" compatLnSpc="1">
            <a:prstTxWarp prst="textNoShape">
              <a:avLst/>
            </a:prstTxWarp>
            <a:normAutofit lnSpcReduction="10000"/>
          </a:bodyPr>
          <a:lstStyle/>
          <a:p>
            <a:pPr marL="0" indent="0">
              <a:buFont typeface="Symbol" pitchFamily="18" charset="2"/>
              <a:buNone/>
              <a:defRPr/>
            </a:pPr>
            <a:r>
              <a:rPr lang="en-IN" altLang="en-US" b="1" dirty="0"/>
              <a:t>At the level of individual human being: Human Consciousness	</a:t>
            </a:r>
            <a:r>
              <a:rPr lang="en-IN" altLang="en-US" b="1" dirty="0">
                <a:solidFill>
                  <a:srgbClr val="002060"/>
                </a:solidFill>
              </a:rPr>
              <a:t>Full Human Potential</a:t>
            </a:r>
          </a:p>
          <a:p>
            <a:pPr marL="0" indent="0">
              <a:buFont typeface="Symbol" pitchFamily="18" charset="2"/>
              <a:buNone/>
              <a:defRPr/>
            </a:pPr>
            <a:r>
              <a:rPr lang="en-IN" altLang="en-US" dirty="0"/>
              <a:t>	Happiness and prosperity </a:t>
            </a:r>
            <a:r>
              <a:rPr lang="en-IN" altLang="en-US" dirty="0">
                <a:sym typeface="Wingdings" panose="05000000000000000000" pitchFamily="2" charset="2"/>
              </a:rPr>
              <a:t> continuity	</a:t>
            </a:r>
          </a:p>
          <a:p>
            <a:pPr marL="0" indent="0">
              <a:buFont typeface="Symbol" pitchFamily="18" charset="2"/>
              <a:buNone/>
              <a:defRPr/>
            </a:pPr>
            <a:endParaRPr lang="en-IN" altLang="en-US" dirty="0">
              <a:sym typeface="Wingdings" panose="05000000000000000000" pitchFamily="2" charset="2"/>
            </a:endParaRPr>
          </a:p>
          <a:p>
            <a:pPr marL="0" indent="0">
              <a:buFont typeface="Symbol" pitchFamily="18" charset="2"/>
              <a:buNone/>
              <a:defRPr/>
            </a:pPr>
            <a:endParaRPr lang="en-IN" altLang="en-US" dirty="0"/>
          </a:p>
          <a:p>
            <a:pPr marL="0" indent="0">
              <a:buFont typeface="Symbol" pitchFamily="18" charset="2"/>
              <a:buNone/>
              <a:defRPr/>
            </a:pPr>
            <a:endParaRPr lang="en-IN" altLang="en-US" dirty="0"/>
          </a:p>
          <a:p>
            <a:pPr marL="0" indent="0">
              <a:buFont typeface="Symbol" pitchFamily="18" charset="2"/>
              <a:buNone/>
              <a:defRPr/>
            </a:pPr>
            <a:endParaRPr lang="en-IN" altLang="en-US" dirty="0"/>
          </a:p>
          <a:p>
            <a:pPr marL="0" indent="0">
              <a:buFont typeface="Symbol" pitchFamily="18" charset="2"/>
              <a:buNone/>
              <a:defRPr/>
            </a:pPr>
            <a:r>
              <a:rPr lang="en-IN" altLang="en-US" b="1" dirty="0"/>
              <a:t>At the level of society: Human Society				  </a:t>
            </a:r>
            <a:r>
              <a:rPr lang="en-IN" altLang="en-US" b="1" dirty="0">
                <a:solidFill>
                  <a:srgbClr val="002060"/>
                </a:solidFill>
              </a:rPr>
              <a:t>Equitable and Just Society</a:t>
            </a:r>
          </a:p>
          <a:p>
            <a:pPr marL="0" indent="0">
              <a:buFont typeface="Symbol" pitchFamily="18" charset="2"/>
              <a:buNone/>
              <a:defRPr/>
            </a:pPr>
            <a:endParaRPr lang="en-IN" altLang="en-US" dirty="0"/>
          </a:p>
          <a:p>
            <a:pPr marL="0" indent="0">
              <a:buFont typeface="Symbol" pitchFamily="18" charset="2"/>
              <a:buNone/>
              <a:defRPr/>
            </a:pPr>
            <a:endParaRPr lang="en-IN" altLang="en-US" dirty="0"/>
          </a:p>
          <a:p>
            <a:pPr marL="0" indent="0">
              <a:buFont typeface="Symbol" pitchFamily="18" charset="2"/>
              <a:buNone/>
              <a:defRPr/>
            </a:pPr>
            <a:endParaRPr lang="en-IN" altLang="en-US" dirty="0"/>
          </a:p>
          <a:p>
            <a:pPr marL="0" indent="0">
              <a:buFont typeface="Symbol" pitchFamily="18" charset="2"/>
              <a:buNone/>
              <a:defRPr/>
            </a:pPr>
            <a:endParaRPr lang="en-IN" altLang="en-US" sz="1200" dirty="0"/>
          </a:p>
          <a:p>
            <a:pPr>
              <a:buFont typeface="Symbol" pitchFamily="18" charset="2"/>
              <a:buNone/>
              <a:defRPr/>
            </a:pPr>
            <a:r>
              <a:rPr lang="en-IN" altLang="en-US" sz="2000" dirty="0"/>
              <a:t>	         -------Happiness-------   ------------------------Conditions of Happiness---------------------------</a:t>
            </a:r>
          </a:p>
          <a:p>
            <a:pPr marL="0" indent="0">
              <a:buFont typeface="Symbol" pitchFamily="18" charset="2"/>
              <a:buNone/>
              <a:defRPr/>
            </a:pPr>
            <a:endParaRPr lang="en-IN" altLang="en-US" b="1" dirty="0"/>
          </a:p>
          <a:p>
            <a:pPr marL="0" indent="0">
              <a:buFont typeface="Symbol" pitchFamily="18" charset="2"/>
              <a:buNone/>
              <a:defRPr/>
            </a:pPr>
            <a:endParaRPr lang="en-IN" altLang="en-US" b="1" dirty="0"/>
          </a:p>
          <a:p>
            <a:pPr marL="0" indent="0">
              <a:buFont typeface="Symbol" pitchFamily="18" charset="2"/>
              <a:buNone/>
              <a:defRPr/>
            </a:pPr>
            <a:r>
              <a:rPr lang="en-IN" altLang="en-US" b="1" dirty="0"/>
              <a:t>At the level of the Nation</a:t>
            </a:r>
            <a:r>
              <a:rPr lang="en-IN" altLang="en-US" dirty="0"/>
              <a:t>					   </a:t>
            </a:r>
            <a:r>
              <a:rPr lang="en-IN" altLang="en-US" b="1" dirty="0">
                <a:solidFill>
                  <a:srgbClr val="002060"/>
                </a:solidFill>
              </a:rPr>
              <a:t>Promoting National Development</a:t>
            </a:r>
          </a:p>
          <a:p>
            <a:pPr marL="917575" lvl="4" indent="0">
              <a:buFont typeface="Symbol" pitchFamily="18" charset="2"/>
              <a:buNone/>
              <a:defRPr/>
            </a:pPr>
            <a:r>
              <a:rPr lang="en-IN" altLang="en-US" sz="2200" dirty="0"/>
              <a:t>Peace and harmony within the nation and complementarity with other nations</a:t>
            </a:r>
          </a:p>
        </p:txBody>
      </p:sp>
      <p:grpSp>
        <p:nvGrpSpPr>
          <p:cNvPr id="31748" name="Group 29">
            <a:extLst>
              <a:ext uri="{FF2B5EF4-FFF2-40B4-BE49-F238E27FC236}">
                <a16:creationId xmlns:a16="http://schemas.microsoft.com/office/drawing/2014/main" id="{89C4D52A-F96E-436F-9566-BC79A9B93A98}"/>
              </a:ext>
            </a:extLst>
          </p:cNvPr>
          <p:cNvGrpSpPr>
            <a:grpSpLocks/>
          </p:cNvGrpSpPr>
          <p:nvPr/>
        </p:nvGrpSpPr>
        <p:grpSpPr bwMode="auto">
          <a:xfrm>
            <a:off x="933450" y="3182072"/>
            <a:ext cx="2379663" cy="1379537"/>
            <a:chOff x="1620" y="990600"/>
            <a:chExt cx="2380035" cy="1379387"/>
          </a:xfrm>
        </p:grpSpPr>
        <p:sp>
          <p:nvSpPr>
            <p:cNvPr id="6" name="Down Arrow 3">
              <a:extLst>
                <a:ext uri="{FF2B5EF4-FFF2-40B4-BE49-F238E27FC236}">
                  <a16:creationId xmlns:a16="http://schemas.microsoft.com/office/drawing/2014/main" id="{7E8CD800-095C-4E8C-9B86-DB2322A327F6}"/>
                </a:ext>
              </a:extLst>
            </p:cNvPr>
            <p:cNvSpPr/>
            <p:nvPr/>
          </p:nvSpPr>
          <p:spPr>
            <a:xfrm>
              <a:off x="1086052" y="1676325"/>
              <a:ext cx="152424" cy="30476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solidFill>
                  <a:prstClr val="white"/>
                </a:solidFill>
              </a:endParaRPr>
            </a:p>
          </p:txBody>
        </p:sp>
        <p:sp>
          <p:nvSpPr>
            <p:cNvPr id="35860" name="TextBox 17">
              <a:extLst>
                <a:ext uri="{FF2B5EF4-FFF2-40B4-BE49-F238E27FC236}">
                  <a16:creationId xmlns:a16="http://schemas.microsoft.com/office/drawing/2014/main" id="{96798E2B-61E0-4FE2-89BF-8EEDBA587A43}"/>
                </a:ext>
              </a:extLst>
            </p:cNvPr>
            <p:cNvSpPr txBox="1">
              <a:spLocks noChangeArrowheads="1"/>
            </p:cNvSpPr>
            <p:nvPr/>
          </p:nvSpPr>
          <p:spPr bwMode="auto">
            <a:xfrm>
              <a:off x="19455" y="990600"/>
              <a:ext cx="2362200" cy="646331"/>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IN" altLang="en-US">
                  <a:solidFill>
                    <a:srgbClr val="000000"/>
                  </a:solidFill>
                </a:rPr>
                <a:t>Right Understanding &amp; Right Feeling</a:t>
              </a:r>
            </a:p>
          </p:txBody>
        </p:sp>
        <p:sp>
          <p:nvSpPr>
            <p:cNvPr id="35861" name="TextBox 18">
              <a:extLst>
                <a:ext uri="{FF2B5EF4-FFF2-40B4-BE49-F238E27FC236}">
                  <a16:creationId xmlns:a16="http://schemas.microsoft.com/office/drawing/2014/main" id="{09FA5431-7D91-4DDA-9A3B-22A4007B53FB}"/>
                </a:ext>
              </a:extLst>
            </p:cNvPr>
            <p:cNvSpPr txBox="1">
              <a:spLocks noChangeArrowheads="1"/>
            </p:cNvSpPr>
            <p:nvPr/>
          </p:nvSpPr>
          <p:spPr bwMode="auto">
            <a:xfrm>
              <a:off x="1620" y="2000655"/>
              <a:ext cx="2362200" cy="369332"/>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solidFill>
                    <a:srgbClr val="000000"/>
                  </a:solidFill>
                </a:rPr>
                <a:t>In Every Individual</a:t>
              </a:r>
              <a:endParaRPr lang="en-IN" altLang="en-US">
                <a:solidFill>
                  <a:srgbClr val="000000"/>
                </a:solidFill>
              </a:endParaRPr>
            </a:p>
          </p:txBody>
        </p:sp>
      </p:grpSp>
      <p:grpSp>
        <p:nvGrpSpPr>
          <p:cNvPr id="31749" name="Group 31">
            <a:extLst>
              <a:ext uri="{FF2B5EF4-FFF2-40B4-BE49-F238E27FC236}">
                <a16:creationId xmlns:a16="http://schemas.microsoft.com/office/drawing/2014/main" id="{D922A26A-2711-4D1B-9E55-7F118499D57C}"/>
              </a:ext>
            </a:extLst>
          </p:cNvPr>
          <p:cNvGrpSpPr>
            <a:grpSpLocks/>
          </p:cNvGrpSpPr>
          <p:nvPr/>
        </p:nvGrpSpPr>
        <p:grpSpPr bwMode="auto">
          <a:xfrm>
            <a:off x="3541713" y="3182072"/>
            <a:ext cx="2038350" cy="1379537"/>
            <a:chOff x="2610255" y="990600"/>
            <a:chExt cx="2037945" cy="1379387"/>
          </a:xfrm>
        </p:grpSpPr>
        <p:sp>
          <p:nvSpPr>
            <p:cNvPr id="10" name="Down Arrow 9">
              <a:extLst>
                <a:ext uri="{FF2B5EF4-FFF2-40B4-BE49-F238E27FC236}">
                  <a16:creationId xmlns:a16="http://schemas.microsoft.com/office/drawing/2014/main" id="{A2AFC22D-38B7-47C2-A784-32AF1177C6C9}"/>
                </a:ext>
              </a:extLst>
            </p:cNvPr>
            <p:cNvSpPr/>
            <p:nvPr/>
          </p:nvSpPr>
          <p:spPr>
            <a:xfrm>
              <a:off x="3524473" y="1676325"/>
              <a:ext cx="152370" cy="30476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solidFill>
                  <a:prstClr val="white"/>
                </a:solidFill>
              </a:endParaRPr>
            </a:p>
          </p:txBody>
        </p:sp>
        <p:sp>
          <p:nvSpPr>
            <p:cNvPr id="35857" name="TextBox 19">
              <a:extLst>
                <a:ext uri="{FF2B5EF4-FFF2-40B4-BE49-F238E27FC236}">
                  <a16:creationId xmlns:a16="http://schemas.microsoft.com/office/drawing/2014/main" id="{D4F0AF2A-8E9C-436E-830B-8B650977AE24}"/>
                </a:ext>
              </a:extLst>
            </p:cNvPr>
            <p:cNvSpPr txBox="1">
              <a:spLocks noChangeArrowheads="1"/>
            </p:cNvSpPr>
            <p:nvPr/>
          </p:nvSpPr>
          <p:spPr bwMode="auto">
            <a:xfrm>
              <a:off x="2647545" y="990600"/>
              <a:ext cx="2000655" cy="646331"/>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solidFill>
                    <a:srgbClr val="000000"/>
                  </a:solidFill>
                </a:rPr>
                <a:t>Prosperity</a:t>
              </a:r>
            </a:p>
            <a:p>
              <a:pPr eaLnBrk="1" hangingPunct="1"/>
              <a:endParaRPr lang="en-IN" altLang="en-US">
                <a:solidFill>
                  <a:srgbClr val="000000"/>
                </a:solidFill>
              </a:endParaRPr>
            </a:p>
          </p:txBody>
        </p:sp>
        <p:sp>
          <p:nvSpPr>
            <p:cNvPr id="35858" name="TextBox 20">
              <a:extLst>
                <a:ext uri="{FF2B5EF4-FFF2-40B4-BE49-F238E27FC236}">
                  <a16:creationId xmlns:a16="http://schemas.microsoft.com/office/drawing/2014/main" id="{218C81AE-B512-496B-ADCA-6038CF0ED5D9}"/>
                </a:ext>
              </a:extLst>
            </p:cNvPr>
            <p:cNvSpPr txBox="1">
              <a:spLocks noChangeArrowheads="1"/>
            </p:cNvSpPr>
            <p:nvPr/>
          </p:nvSpPr>
          <p:spPr bwMode="auto">
            <a:xfrm>
              <a:off x="2610255" y="2000655"/>
              <a:ext cx="2000655" cy="369332"/>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solidFill>
                    <a:srgbClr val="000000"/>
                  </a:solidFill>
                </a:rPr>
                <a:t>In Every Family</a:t>
              </a:r>
              <a:endParaRPr lang="en-IN" altLang="en-US">
                <a:solidFill>
                  <a:srgbClr val="000000"/>
                </a:solidFill>
              </a:endParaRPr>
            </a:p>
          </p:txBody>
        </p:sp>
      </p:grpSp>
      <p:grpSp>
        <p:nvGrpSpPr>
          <p:cNvPr id="31750" name="Group 33">
            <a:extLst>
              <a:ext uri="{FF2B5EF4-FFF2-40B4-BE49-F238E27FC236}">
                <a16:creationId xmlns:a16="http://schemas.microsoft.com/office/drawing/2014/main" id="{0C87C9F2-6B74-4046-951E-419A9D8270BA}"/>
              </a:ext>
            </a:extLst>
          </p:cNvPr>
          <p:cNvGrpSpPr>
            <a:grpSpLocks/>
          </p:cNvGrpSpPr>
          <p:nvPr/>
        </p:nvGrpSpPr>
        <p:grpSpPr bwMode="auto">
          <a:xfrm>
            <a:off x="5867400" y="3182072"/>
            <a:ext cx="1998663" cy="1379537"/>
            <a:chOff x="4935165" y="990600"/>
            <a:chExt cx="1999035" cy="1379387"/>
          </a:xfrm>
        </p:grpSpPr>
        <p:sp>
          <p:nvSpPr>
            <p:cNvPr id="14" name="Down Arrow 10">
              <a:extLst>
                <a:ext uri="{FF2B5EF4-FFF2-40B4-BE49-F238E27FC236}">
                  <a16:creationId xmlns:a16="http://schemas.microsoft.com/office/drawing/2014/main" id="{D728D4EA-449D-41B5-9D32-3B960F9EEB17}"/>
                </a:ext>
              </a:extLst>
            </p:cNvPr>
            <p:cNvSpPr/>
            <p:nvPr/>
          </p:nvSpPr>
          <p:spPr>
            <a:xfrm>
              <a:off x="5867201" y="1676325"/>
              <a:ext cx="152428" cy="30476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solidFill>
                  <a:prstClr val="white"/>
                </a:solidFill>
              </a:endParaRPr>
            </a:p>
          </p:txBody>
        </p:sp>
        <p:sp>
          <p:nvSpPr>
            <p:cNvPr id="35854" name="TextBox 21">
              <a:extLst>
                <a:ext uri="{FF2B5EF4-FFF2-40B4-BE49-F238E27FC236}">
                  <a16:creationId xmlns:a16="http://schemas.microsoft.com/office/drawing/2014/main" id="{9AB85D9E-5181-47D1-A8A6-7BA88DC944A4}"/>
                </a:ext>
              </a:extLst>
            </p:cNvPr>
            <p:cNvSpPr txBox="1">
              <a:spLocks noChangeArrowheads="1"/>
            </p:cNvSpPr>
            <p:nvPr/>
          </p:nvSpPr>
          <p:spPr bwMode="auto">
            <a:xfrm>
              <a:off x="4953000" y="990600"/>
              <a:ext cx="1981200" cy="646331"/>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solidFill>
                    <a:srgbClr val="000000"/>
                  </a:solidFill>
                </a:rPr>
                <a:t>Fearlessness</a:t>
              </a:r>
            </a:p>
            <a:p>
              <a:pPr eaLnBrk="1" hangingPunct="1"/>
              <a:r>
                <a:rPr lang="en-GB" altLang="en-US">
                  <a:solidFill>
                    <a:srgbClr val="000000"/>
                  </a:solidFill>
                </a:rPr>
                <a:t>(Trust)</a:t>
              </a:r>
              <a:endParaRPr lang="en-IN" altLang="en-US">
                <a:solidFill>
                  <a:srgbClr val="000000"/>
                </a:solidFill>
              </a:endParaRPr>
            </a:p>
          </p:txBody>
        </p:sp>
        <p:sp>
          <p:nvSpPr>
            <p:cNvPr id="35855" name="TextBox 22">
              <a:extLst>
                <a:ext uri="{FF2B5EF4-FFF2-40B4-BE49-F238E27FC236}">
                  <a16:creationId xmlns:a16="http://schemas.microsoft.com/office/drawing/2014/main" id="{0FB86B6C-EE2D-47BC-A87F-2172BF2BC1DD}"/>
                </a:ext>
              </a:extLst>
            </p:cNvPr>
            <p:cNvSpPr txBox="1">
              <a:spLocks noChangeArrowheads="1"/>
            </p:cNvSpPr>
            <p:nvPr/>
          </p:nvSpPr>
          <p:spPr bwMode="auto">
            <a:xfrm>
              <a:off x="4935165" y="2000655"/>
              <a:ext cx="1981200" cy="369332"/>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solidFill>
                    <a:srgbClr val="000000"/>
                  </a:solidFill>
                </a:rPr>
                <a:t>In Society</a:t>
              </a:r>
              <a:endParaRPr lang="en-IN" altLang="en-US">
                <a:solidFill>
                  <a:srgbClr val="000000"/>
                </a:solidFill>
              </a:endParaRPr>
            </a:p>
          </p:txBody>
        </p:sp>
      </p:grpSp>
      <p:grpSp>
        <p:nvGrpSpPr>
          <p:cNvPr id="31751" name="Group 22">
            <a:extLst>
              <a:ext uri="{FF2B5EF4-FFF2-40B4-BE49-F238E27FC236}">
                <a16:creationId xmlns:a16="http://schemas.microsoft.com/office/drawing/2014/main" id="{C97F4EF7-7333-4DBE-899E-8D23C65D7963}"/>
              </a:ext>
            </a:extLst>
          </p:cNvPr>
          <p:cNvGrpSpPr>
            <a:grpSpLocks/>
          </p:cNvGrpSpPr>
          <p:nvPr/>
        </p:nvGrpSpPr>
        <p:grpSpPr bwMode="auto">
          <a:xfrm>
            <a:off x="8118475" y="3182072"/>
            <a:ext cx="2433638" cy="1379537"/>
            <a:chOff x="8118480" y="2286000"/>
            <a:chExt cx="2432916" cy="1379050"/>
          </a:xfrm>
        </p:grpSpPr>
        <p:sp>
          <p:nvSpPr>
            <p:cNvPr id="18" name="Down Arrow 11">
              <a:extLst>
                <a:ext uri="{FF2B5EF4-FFF2-40B4-BE49-F238E27FC236}">
                  <a16:creationId xmlns:a16="http://schemas.microsoft.com/office/drawing/2014/main" id="{B5A9AF5D-CE43-4975-9F84-70B01557226E}"/>
                </a:ext>
              </a:extLst>
            </p:cNvPr>
            <p:cNvSpPr/>
            <p:nvPr/>
          </p:nvSpPr>
          <p:spPr bwMode="auto">
            <a:xfrm>
              <a:off x="9219878" y="2971558"/>
              <a:ext cx="187269" cy="30469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IN">
                <a:solidFill>
                  <a:prstClr val="white"/>
                </a:solidFill>
              </a:endParaRPr>
            </a:p>
          </p:txBody>
        </p:sp>
        <p:sp>
          <p:nvSpPr>
            <p:cNvPr id="35851" name="TextBox 23">
              <a:extLst>
                <a:ext uri="{FF2B5EF4-FFF2-40B4-BE49-F238E27FC236}">
                  <a16:creationId xmlns:a16="http://schemas.microsoft.com/office/drawing/2014/main" id="{41E5ACE6-DF84-43F8-97F3-709118257CD4}"/>
                </a:ext>
              </a:extLst>
            </p:cNvPr>
            <p:cNvSpPr txBox="1">
              <a:spLocks noChangeArrowheads="1"/>
            </p:cNvSpPr>
            <p:nvPr/>
          </p:nvSpPr>
          <p:spPr bwMode="auto">
            <a:xfrm>
              <a:off x="8118480" y="2286000"/>
              <a:ext cx="2432916" cy="646331"/>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Symbol" panose="05050102010706020507" pitchFamily="18" charset="2"/>
                <a:buNone/>
              </a:pPr>
              <a:r>
                <a:rPr lang="en-GB" altLang="en-US">
                  <a:solidFill>
                    <a:srgbClr val="000000"/>
                  </a:solidFill>
                </a:rPr>
                <a:t>Co-Existence</a:t>
              </a:r>
            </a:p>
            <a:p>
              <a:pPr eaLnBrk="1" hangingPunct="1">
                <a:buFont typeface="Symbol" panose="05050102010706020507" pitchFamily="18" charset="2"/>
                <a:buNone/>
              </a:pPr>
              <a:r>
                <a:rPr lang="en-GB" altLang="en-US" sz="1600">
                  <a:solidFill>
                    <a:srgbClr val="000000"/>
                  </a:solidFill>
                </a:rPr>
                <a:t>(mutual fulfilment)</a:t>
              </a:r>
              <a:r>
                <a:rPr lang="en-GB" altLang="en-US">
                  <a:solidFill>
                    <a:srgbClr val="000000"/>
                  </a:solidFill>
                </a:rPr>
                <a:t> </a:t>
              </a:r>
              <a:endParaRPr lang="en-GB" altLang="en-US" sz="1600">
                <a:solidFill>
                  <a:srgbClr val="000000"/>
                </a:solidFill>
              </a:endParaRPr>
            </a:p>
          </p:txBody>
        </p:sp>
        <p:sp>
          <p:nvSpPr>
            <p:cNvPr id="35852" name="TextBox 24">
              <a:extLst>
                <a:ext uri="{FF2B5EF4-FFF2-40B4-BE49-F238E27FC236}">
                  <a16:creationId xmlns:a16="http://schemas.microsoft.com/office/drawing/2014/main" id="{057BC842-44ED-4DE6-8ED6-BF80185BA9CA}"/>
                </a:ext>
              </a:extLst>
            </p:cNvPr>
            <p:cNvSpPr txBox="1">
              <a:spLocks noChangeArrowheads="1"/>
            </p:cNvSpPr>
            <p:nvPr/>
          </p:nvSpPr>
          <p:spPr bwMode="auto">
            <a:xfrm>
              <a:off x="8118480" y="3295718"/>
              <a:ext cx="2432916" cy="369332"/>
            </a:xfrm>
            <a:prstGeom prst="rect">
              <a:avLst/>
            </a:prstGeom>
            <a:solidFill>
              <a:srgbClr val="FFC000"/>
            </a:solidFill>
            <a:ln w="9525">
              <a:solidFill>
                <a:srgbClr val="C000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Symbol" panose="05050102010706020507" pitchFamily="18" charset="2"/>
                <a:buNone/>
              </a:pPr>
              <a:r>
                <a:rPr lang="en-GB" altLang="en-US">
                  <a:solidFill>
                    <a:srgbClr val="000000"/>
                  </a:solidFill>
                </a:rPr>
                <a:t>In Nature/ Existence</a:t>
              </a:r>
            </a:p>
          </p:txBody>
        </p:sp>
      </p:grpSp>
      <p:sp>
        <p:nvSpPr>
          <p:cNvPr id="31752" name="Rectangle 29">
            <a:extLst>
              <a:ext uri="{FF2B5EF4-FFF2-40B4-BE49-F238E27FC236}">
                <a16:creationId xmlns:a16="http://schemas.microsoft.com/office/drawing/2014/main" id="{B2B47CAE-EB81-4973-9E44-E69BE272478C}"/>
              </a:ext>
            </a:extLst>
          </p:cNvPr>
          <p:cNvSpPr>
            <a:spLocks noChangeArrowheads="1"/>
          </p:cNvSpPr>
          <p:nvPr/>
        </p:nvSpPr>
        <p:spPr bwMode="auto">
          <a:xfrm>
            <a:off x="2171700" y="3848822"/>
            <a:ext cx="1274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IN" altLang="en-US">
                <a:solidFill>
                  <a:srgbClr val="000000"/>
                </a:solidFill>
              </a:rPr>
              <a:t>Happiness</a:t>
            </a:r>
            <a:endParaRPr lang="en-US" altLang="en-US">
              <a:solidFill>
                <a:srgbClr val="000000"/>
              </a:solidFill>
            </a:endParaRPr>
          </a:p>
        </p:txBody>
      </p:sp>
      <p:pic>
        <p:nvPicPr>
          <p:cNvPr id="21" name="Picture 4">
            <a:extLst>
              <a:ext uri="{FF2B5EF4-FFF2-40B4-BE49-F238E27FC236}">
                <a16:creationId xmlns:a16="http://schemas.microsoft.com/office/drawing/2014/main" id="{4609386F-8A11-4232-9814-D5AE9D128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82" y="1393929"/>
            <a:ext cx="46418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7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7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7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7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733980-2E47-4DD0-8D1E-04EBDCFE75C2}"/>
              </a:ext>
            </a:extLst>
          </p:cNvPr>
          <p:cNvSpPr>
            <a:spLocks noGrp="1"/>
          </p:cNvSpPr>
          <p:nvPr>
            <p:ph type="title"/>
          </p:nvPr>
        </p:nvSpPr>
        <p:spPr/>
        <p:txBody>
          <a:bodyPr/>
          <a:lstStyle/>
          <a:p>
            <a:r>
              <a:rPr lang="en-IN" dirty="0"/>
              <a:t>Early Efforts for Human Values in Technical Education</a:t>
            </a:r>
          </a:p>
        </p:txBody>
      </p:sp>
      <p:sp>
        <p:nvSpPr>
          <p:cNvPr id="7" name="Text Placeholder 6">
            <a:extLst>
              <a:ext uri="{FF2B5EF4-FFF2-40B4-BE49-F238E27FC236}">
                <a16:creationId xmlns:a16="http://schemas.microsoft.com/office/drawing/2014/main" id="{30A73684-A9AE-4EDA-AA5B-3CEA272B7B74}"/>
              </a:ext>
            </a:extLst>
          </p:cNvPr>
          <p:cNvSpPr>
            <a:spLocks noGrp="1"/>
          </p:cNvSpPr>
          <p:nvPr>
            <p:ph type="body" sz="quarter" idx="13"/>
          </p:nvPr>
        </p:nvSpPr>
        <p:spPr/>
        <p:txBody>
          <a:bodyPr>
            <a:normAutofit lnSpcReduction="10000"/>
          </a:bodyPr>
          <a:lstStyle/>
          <a:p>
            <a:pPr marL="0" indent="0">
              <a:buNone/>
            </a:pPr>
            <a:r>
              <a:rPr lang="en-IN" dirty="0"/>
              <a:t>1980+	IIT Delhi “Science and Humanism” </a:t>
            </a:r>
          </a:p>
          <a:p>
            <a:pPr marL="0" indent="0">
              <a:buNone/>
            </a:pPr>
            <a:r>
              <a:rPr lang="en-IN" dirty="0"/>
              <a:t>	(now called “HUL 371: Science, Technology and Society”)</a:t>
            </a:r>
          </a:p>
          <a:p>
            <a:pPr marL="0" indent="0">
              <a:buNone/>
            </a:pPr>
            <a:endParaRPr lang="en-IN" dirty="0"/>
          </a:p>
          <a:p>
            <a:pPr marL="0" indent="0">
              <a:buNone/>
            </a:pPr>
            <a:r>
              <a:rPr lang="en-IN" dirty="0"/>
              <a:t>2005+ IIIT Hyderabad “Human Values &amp; Professional Ethics (HVPE)”</a:t>
            </a:r>
          </a:p>
          <a:p>
            <a:pPr marL="0" indent="0">
              <a:buNone/>
            </a:pPr>
            <a:endParaRPr lang="en-IN" dirty="0"/>
          </a:p>
          <a:p>
            <a:pPr marL="0" indent="0">
              <a:buNone/>
            </a:pPr>
            <a:r>
              <a:rPr lang="en-IN" dirty="0"/>
              <a:t>2009+	IIT Kanpur “Universal Human Values” through NSS and </a:t>
            </a:r>
          </a:p>
          <a:p>
            <a:pPr marL="0" indent="0">
              <a:buNone/>
            </a:pPr>
            <a:r>
              <a:rPr lang="en-IN" dirty="0"/>
              <a:t>	more recently “</a:t>
            </a:r>
            <a:r>
              <a:rPr lang="en-US" dirty="0"/>
              <a:t>MBA618A: Introduction to Universal Human Values and Ethics”</a:t>
            </a:r>
          </a:p>
          <a:p>
            <a:pPr marL="0" indent="0">
              <a:buNone/>
            </a:pPr>
            <a:endParaRPr lang="en-US" dirty="0"/>
          </a:p>
          <a:p>
            <a:pPr marL="0" indent="0">
              <a:buNone/>
            </a:pPr>
            <a:r>
              <a:rPr lang="en-US" dirty="0"/>
              <a:t>2010 	IIT Delhi Board of Governors Meeting…</a:t>
            </a:r>
          </a:p>
          <a:p>
            <a:pPr marL="0" indent="0">
              <a:buNone/>
            </a:pPr>
            <a:endParaRPr lang="en-US" dirty="0"/>
          </a:p>
          <a:p>
            <a:pPr marL="0" indent="0">
              <a:buNone/>
            </a:pPr>
            <a:r>
              <a:rPr lang="en-US" dirty="0"/>
              <a:t>2011+ UHV at Punjab Technical University</a:t>
            </a:r>
          </a:p>
          <a:p>
            <a:pPr marL="0" indent="0">
              <a:buNone/>
            </a:pPr>
            <a:endParaRPr lang="en-US" dirty="0"/>
          </a:p>
          <a:p>
            <a:pPr marL="0" indent="0">
              <a:buNone/>
            </a:pPr>
            <a:r>
              <a:rPr lang="en-US" dirty="0"/>
              <a:t>By 2017	forty institutions were experimenting with the UHV Foundation Course</a:t>
            </a:r>
          </a:p>
          <a:p>
            <a:pPr marL="0" indent="0">
              <a:buNone/>
            </a:pPr>
            <a:endParaRPr lang="en-US" dirty="0"/>
          </a:p>
          <a:p>
            <a:pPr marL="0" indent="0">
              <a:buNone/>
            </a:pPr>
            <a:r>
              <a:rPr lang="en-US" dirty="0"/>
              <a:t>2017+ UHV at AICTE enabled National reach… under the leadership of Prof. </a:t>
            </a:r>
            <a:r>
              <a:rPr lang="en-US" dirty="0" err="1"/>
              <a:t>Sahasrabudhe</a:t>
            </a:r>
            <a:r>
              <a:rPr lang="en-US" dirty="0"/>
              <a:t> and it is being taken to a larger scale now under Prof. TG </a:t>
            </a:r>
            <a:r>
              <a:rPr lang="en-US" dirty="0" err="1"/>
              <a:t>Sitharam</a:t>
            </a:r>
            <a:endParaRPr lang="en-US" dirty="0"/>
          </a:p>
          <a:p>
            <a:pPr marL="0" indent="0">
              <a:buNone/>
            </a:pPr>
            <a:endParaRPr lang="en-US" dirty="0"/>
          </a:p>
          <a:p>
            <a:pPr marL="0" indent="0">
              <a:buNone/>
            </a:pPr>
            <a:endParaRPr lang="en-IN" dirty="0"/>
          </a:p>
          <a:p>
            <a:pPr marL="0" indent="0">
              <a:buNone/>
            </a:pPr>
            <a:endParaRPr lang="en-IN" dirty="0"/>
          </a:p>
        </p:txBody>
      </p:sp>
    </p:spTree>
    <p:extLst>
      <p:ext uri="{BB962C8B-B14F-4D97-AF65-F5344CB8AC3E}">
        <p14:creationId xmlns:p14="http://schemas.microsoft.com/office/powerpoint/2010/main" val="1960830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2D4D-B2C4-4870-BBBD-4C5B4B430AB2}"/>
              </a:ext>
            </a:extLst>
          </p:cNvPr>
          <p:cNvSpPr>
            <a:spLocks noGrp="1"/>
          </p:cNvSpPr>
          <p:nvPr>
            <p:ph type="title"/>
          </p:nvPr>
        </p:nvSpPr>
        <p:spPr/>
        <p:txBody>
          <a:bodyPr/>
          <a:lstStyle/>
          <a:p>
            <a:r>
              <a:rPr lang="en-IN" dirty="0"/>
              <a:t>AICTE’s Efforts for Human Values (2017-2022)</a:t>
            </a:r>
          </a:p>
        </p:txBody>
      </p:sp>
      <p:sp>
        <p:nvSpPr>
          <p:cNvPr id="3" name="Text Placeholder 2">
            <a:extLst>
              <a:ext uri="{FF2B5EF4-FFF2-40B4-BE49-F238E27FC236}">
                <a16:creationId xmlns:a16="http://schemas.microsoft.com/office/drawing/2014/main" id="{790A3EA3-06DA-4307-BBD6-1410DFB6EDE7}"/>
              </a:ext>
            </a:extLst>
          </p:cNvPr>
          <p:cNvSpPr>
            <a:spLocks noGrp="1"/>
          </p:cNvSpPr>
          <p:nvPr>
            <p:ph type="body" sz="quarter" idx="13"/>
          </p:nvPr>
        </p:nvSpPr>
        <p:spPr>
          <a:xfrm>
            <a:off x="0" y="609600"/>
            <a:ext cx="8344712" cy="5943600"/>
          </a:xfrm>
        </p:spPr>
        <p:txBody>
          <a:bodyPr>
            <a:normAutofit lnSpcReduction="10000"/>
          </a:bodyPr>
          <a:lstStyle/>
          <a:p>
            <a:pPr marL="0" indent="0">
              <a:buNone/>
            </a:pPr>
            <a:r>
              <a:rPr lang="en-IN" dirty="0"/>
              <a:t>2017 Induction Program Cell and 2 National Committees	</a:t>
            </a:r>
          </a:p>
          <a:p>
            <a:pPr marL="0" indent="0">
              <a:buNone/>
            </a:pPr>
            <a:r>
              <a:rPr lang="en-IN" dirty="0"/>
              <a:t>with a clear vision for value education for value-based living </a:t>
            </a:r>
          </a:p>
          <a:p>
            <a:pPr lvl="1"/>
            <a:r>
              <a:rPr lang="en-IN" dirty="0"/>
              <a:t>NC-UHV (to develop content, processes) and </a:t>
            </a:r>
          </a:p>
          <a:p>
            <a:pPr lvl="1"/>
            <a:r>
              <a:rPr lang="en-IN" dirty="0"/>
              <a:t>NCC-IP to coordinate implementation along with teams for regional and national coordination</a:t>
            </a:r>
          </a:p>
          <a:p>
            <a:pPr marL="0" indent="0">
              <a:buNone/>
            </a:pPr>
            <a:endParaRPr lang="en-IN" dirty="0"/>
          </a:p>
          <a:p>
            <a:pPr marL="228600" lvl="1" indent="0">
              <a:buNone/>
            </a:pPr>
            <a:r>
              <a:rPr lang="en-IN" dirty="0"/>
              <a:t>UHV-I is part of the Student Induction Program in the model curriculum</a:t>
            </a:r>
          </a:p>
          <a:p>
            <a:pPr marL="228600" lvl="1" indent="0">
              <a:buNone/>
            </a:pPr>
            <a:endParaRPr lang="en-IN" dirty="0"/>
          </a:p>
          <a:p>
            <a:pPr marL="228600" lvl="1" indent="0">
              <a:buNone/>
            </a:pPr>
            <a:r>
              <a:rPr lang="en-IN" dirty="0"/>
              <a:t>UHV-II is a 1-semester 3-credit course in the model curriculum </a:t>
            </a:r>
          </a:p>
          <a:p>
            <a:pPr marL="228600" lvl="1" indent="0">
              <a:buNone/>
            </a:pPr>
            <a:r>
              <a:rPr lang="en-IN" dirty="0"/>
              <a:t>	(AICTE allocated 3 exclusive credits for UHV-II)</a:t>
            </a:r>
          </a:p>
          <a:p>
            <a:pPr marL="0" indent="0">
              <a:buNone/>
            </a:pPr>
            <a:endParaRPr lang="en-IN" dirty="0"/>
          </a:p>
          <a:p>
            <a:pPr marL="0" indent="0">
              <a:buNone/>
            </a:pPr>
            <a:r>
              <a:rPr lang="en-IN" dirty="0"/>
              <a:t>2020 Online programs started (</a:t>
            </a:r>
            <a:r>
              <a:rPr lang="en-IN" i="1" dirty="0">
                <a:sym typeface="Wingdings" panose="05000000000000000000" pitchFamily="2" charset="2"/>
              </a:rPr>
              <a:t>value-</a:t>
            </a:r>
            <a:r>
              <a:rPr lang="en-IN" i="1" dirty="0" err="1">
                <a:sym typeface="Wingdings" panose="05000000000000000000" pitchFamily="2" charset="2"/>
              </a:rPr>
              <a:t>ona</a:t>
            </a:r>
            <a:r>
              <a:rPr lang="en-IN" i="1" dirty="0">
                <a:sym typeface="Wingdings" panose="05000000000000000000" pitchFamily="2" charset="2"/>
              </a:rPr>
              <a:t>)</a:t>
            </a:r>
            <a:endParaRPr lang="en-IN" i="1" dirty="0"/>
          </a:p>
          <a:p>
            <a:pPr marL="0" indent="0">
              <a:buNone/>
            </a:pPr>
            <a:r>
              <a:rPr lang="en-IN" dirty="0"/>
              <a:t>2020 Online Morning Session for practical practice started</a:t>
            </a:r>
          </a:p>
          <a:p>
            <a:pPr marL="0" indent="0">
              <a:buNone/>
            </a:pPr>
            <a:endParaRPr lang="en-IN" dirty="0"/>
          </a:p>
          <a:p>
            <a:pPr marL="0" indent="0">
              <a:buNone/>
            </a:pPr>
            <a:r>
              <a:rPr lang="en-IN" dirty="0"/>
              <a:t>2022 UHV Minor Degree in UHV initiated </a:t>
            </a:r>
          </a:p>
          <a:p>
            <a:pPr marL="0" indent="0">
              <a:buNone/>
            </a:pPr>
            <a:r>
              <a:rPr lang="en-IN" dirty="0"/>
              <a:t>         (development work started)</a:t>
            </a:r>
          </a:p>
        </p:txBody>
      </p:sp>
      <p:pic>
        <p:nvPicPr>
          <p:cNvPr id="7" name="Picture 2">
            <a:extLst>
              <a:ext uri="{FF2B5EF4-FFF2-40B4-BE49-F238E27FC236}">
                <a16:creationId xmlns:a16="http://schemas.microsoft.com/office/drawing/2014/main" id="{6640A5D8-A237-4EB5-9B3C-C7D1CFAB7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44712" y="695544"/>
            <a:ext cx="1905000" cy="2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DAA411F1-0D28-4C50-A805-5295302FD60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44712" y="3378966"/>
            <a:ext cx="1905000" cy="262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4EBB7C8-82F3-40BD-ADD9-464703FACB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87000" y="3378966"/>
            <a:ext cx="1750977" cy="2626465"/>
          </a:xfrm>
          <a:prstGeom prst="rect">
            <a:avLst/>
          </a:prstGeom>
          <a:effectLst>
            <a:outerShdw blurRad="50800" dist="177800" sx="98000" sy="98000" algn="ctr" rotWithShape="0">
              <a:schemeClr val="tx1">
                <a:alpha val="49000"/>
              </a:schemeClr>
            </a:outerShdw>
          </a:effectLst>
        </p:spPr>
      </p:pic>
      <p:pic>
        <p:nvPicPr>
          <p:cNvPr id="9" name="Picture 3">
            <a:extLst>
              <a:ext uri="{FF2B5EF4-FFF2-40B4-BE49-F238E27FC236}">
                <a16:creationId xmlns:a16="http://schemas.microsoft.com/office/drawing/2014/main" id="{DC00E811-CE93-4A55-A824-528A6E5FD35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87000" y="695545"/>
            <a:ext cx="1789148" cy="2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914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2D4D-B2C4-4870-BBBD-4C5B4B430AB2}"/>
              </a:ext>
            </a:extLst>
          </p:cNvPr>
          <p:cNvSpPr>
            <a:spLocks noGrp="1"/>
          </p:cNvSpPr>
          <p:nvPr>
            <p:ph type="title"/>
          </p:nvPr>
        </p:nvSpPr>
        <p:spPr/>
        <p:txBody>
          <a:bodyPr/>
          <a:lstStyle/>
          <a:p>
            <a:r>
              <a:rPr lang="en-IN" dirty="0"/>
              <a:t>AICTE’s Efforts for Human Values (continued, 2023 Onwards)</a:t>
            </a:r>
          </a:p>
        </p:txBody>
      </p:sp>
      <p:sp>
        <p:nvSpPr>
          <p:cNvPr id="3" name="Text Placeholder 2">
            <a:extLst>
              <a:ext uri="{FF2B5EF4-FFF2-40B4-BE49-F238E27FC236}">
                <a16:creationId xmlns:a16="http://schemas.microsoft.com/office/drawing/2014/main" id="{790A3EA3-06DA-4307-BBD6-1410DFB6EDE7}"/>
              </a:ext>
            </a:extLst>
          </p:cNvPr>
          <p:cNvSpPr>
            <a:spLocks noGrp="1"/>
          </p:cNvSpPr>
          <p:nvPr>
            <p:ph type="body" sz="quarter" idx="13"/>
          </p:nvPr>
        </p:nvSpPr>
        <p:spPr>
          <a:xfrm>
            <a:off x="0" y="609600"/>
            <a:ext cx="8344712" cy="5943600"/>
          </a:xfrm>
        </p:spPr>
        <p:txBody>
          <a:bodyPr>
            <a:normAutofit lnSpcReduction="10000"/>
          </a:bodyPr>
          <a:lstStyle/>
          <a:p>
            <a:pPr marL="0" indent="0">
              <a:buNone/>
            </a:pPr>
            <a:r>
              <a:rPr lang="en-IN" dirty="0"/>
              <a:t>2023 Clear vision, </a:t>
            </a:r>
            <a:r>
              <a:rPr lang="en-IN" b="1" dirty="0"/>
              <a:t>implementation document released </a:t>
            </a:r>
          </a:p>
          <a:p>
            <a:pPr marL="0" indent="0">
              <a:buNone/>
            </a:pPr>
            <a:r>
              <a:rPr lang="en-IN" b="1" dirty="0"/>
              <a:t>         </a:t>
            </a:r>
            <a:r>
              <a:rPr lang="en-IN" dirty="0"/>
              <a:t>at Akhil </a:t>
            </a:r>
            <a:r>
              <a:rPr lang="en-IN" dirty="0" err="1"/>
              <a:t>Bharitiya</a:t>
            </a:r>
            <a:r>
              <a:rPr lang="en-IN" dirty="0"/>
              <a:t> Shiksha </a:t>
            </a:r>
            <a:r>
              <a:rPr lang="en-IN" dirty="0" err="1"/>
              <a:t>Samagam</a:t>
            </a:r>
            <a:endParaRPr lang="en-IN" dirty="0"/>
          </a:p>
          <a:p>
            <a:pPr marL="0" indent="0">
              <a:buNone/>
            </a:pPr>
            <a:r>
              <a:rPr lang="en-IN" dirty="0"/>
              <a:t>Target to </a:t>
            </a:r>
            <a:r>
              <a:rPr lang="en-IN" b="1" dirty="0"/>
              <a:t>Reach</a:t>
            </a:r>
            <a:r>
              <a:rPr lang="en-IN" dirty="0"/>
              <a:t> UHV to all Institutions associated with AICTE </a:t>
            </a:r>
          </a:p>
          <a:p>
            <a:pPr marL="0" indent="0">
              <a:buNone/>
            </a:pPr>
            <a:endParaRPr lang="en-IN" dirty="0"/>
          </a:p>
          <a:p>
            <a:pPr marL="0" indent="0">
              <a:buNone/>
            </a:pPr>
            <a:r>
              <a:rPr lang="en-IN" dirty="0"/>
              <a:t>2023 </a:t>
            </a:r>
            <a:r>
              <a:rPr lang="en-IN" b="1" dirty="0"/>
              <a:t>Self-funded</a:t>
            </a:r>
            <a:r>
              <a:rPr lang="en-IN" dirty="0"/>
              <a:t> face-to-face programs (FDPs, MDPs &amp; LDPs) started</a:t>
            </a:r>
          </a:p>
          <a:p>
            <a:pPr marL="0" indent="0">
              <a:buNone/>
            </a:pPr>
            <a:endParaRPr lang="en-IN" dirty="0"/>
          </a:p>
          <a:p>
            <a:pPr marL="0" indent="0">
              <a:buNone/>
            </a:pPr>
            <a:r>
              <a:rPr lang="en-IN" dirty="0"/>
              <a:t>2023 </a:t>
            </a:r>
            <a:r>
              <a:rPr lang="en-IN" b="1" dirty="0"/>
              <a:t>Translation</a:t>
            </a:r>
            <a:r>
              <a:rPr lang="en-IN" dirty="0"/>
              <a:t> of UHV material into 9 Indian languages started</a:t>
            </a:r>
          </a:p>
          <a:p>
            <a:pPr marL="0" indent="0">
              <a:buNone/>
            </a:pPr>
            <a:endParaRPr lang="en-IN" dirty="0"/>
          </a:p>
          <a:p>
            <a:pPr marL="0" indent="0">
              <a:buNone/>
            </a:pPr>
            <a:r>
              <a:rPr lang="en-IN" dirty="0"/>
              <a:t>2023 </a:t>
            </a:r>
            <a:r>
              <a:rPr lang="en-IN" b="1" dirty="0"/>
              <a:t>Extension</a:t>
            </a:r>
            <a:r>
              <a:rPr lang="en-IN" dirty="0"/>
              <a:t> work in Rajya Anand </a:t>
            </a:r>
            <a:r>
              <a:rPr lang="en-IN" dirty="0" err="1"/>
              <a:t>Sansthan</a:t>
            </a:r>
            <a:r>
              <a:rPr lang="en-IN" dirty="0"/>
              <a:t>, </a:t>
            </a:r>
            <a:r>
              <a:rPr lang="en-IN" dirty="0" err="1"/>
              <a:t>GoMP</a:t>
            </a:r>
            <a:endParaRPr lang="en-IN" dirty="0"/>
          </a:p>
          <a:p>
            <a:pPr marL="0" indent="0">
              <a:buNone/>
            </a:pPr>
            <a:endParaRPr lang="en-IN" dirty="0"/>
          </a:p>
          <a:p>
            <a:pPr marL="0" indent="0">
              <a:buNone/>
            </a:pPr>
            <a:r>
              <a:rPr lang="en-IN" dirty="0"/>
              <a:t>2024 </a:t>
            </a:r>
            <a:r>
              <a:rPr lang="en-IN" b="1" dirty="0"/>
              <a:t>UHV Cell established at AICTE to focus on UHV</a:t>
            </a:r>
          </a:p>
          <a:p>
            <a:pPr marL="0" indent="0">
              <a:buNone/>
            </a:pPr>
            <a:r>
              <a:rPr lang="en-IN" dirty="0">
                <a:solidFill>
                  <a:schemeClr val="bg1"/>
                </a:solidFill>
              </a:rPr>
              <a:t>         (IP Cell separated to focus on induction with other efforts)</a:t>
            </a:r>
          </a:p>
          <a:p>
            <a:pPr marL="0" indent="0">
              <a:buNone/>
            </a:pPr>
            <a:endParaRPr lang="en-IN" b="1" dirty="0"/>
          </a:p>
          <a:p>
            <a:pPr marL="0" indent="0">
              <a:buNone/>
            </a:pPr>
            <a:r>
              <a:rPr lang="en-IN" dirty="0"/>
              <a:t>2025 </a:t>
            </a:r>
            <a:r>
              <a:rPr lang="en-IN" b="1" dirty="0"/>
              <a:t>Practical Practice in UHV</a:t>
            </a:r>
            <a:r>
              <a:rPr lang="en-IN" dirty="0"/>
              <a:t> being strengthened</a:t>
            </a:r>
          </a:p>
          <a:p>
            <a:pPr marL="0" indent="0">
              <a:buNone/>
            </a:pPr>
            <a:endParaRPr lang="en-IN" dirty="0"/>
          </a:p>
          <a:p>
            <a:pPr marL="0" indent="0">
              <a:buNone/>
            </a:pPr>
            <a:endParaRPr lang="en-IN" dirty="0"/>
          </a:p>
        </p:txBody>
      </p:sp>
      <p:pic>
        <p:nvPicPr>
          <p:cNvPr id="7" name="Picture 2">
            <a:extLst>
              <a:ext uri="{FF2B5EF4-FFF2-40B4-BE49-F238E27FC236}">
                <a16:creationId xmlns:a16="http://schemas.microsoft.com/office/drawing/2014/main" id="{6640A5D8-A237-4EB5-9B3C-C7D1CFAB7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44712" y="695544"/>
            <a:ext cx="1905000" cy="2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DAA411F1-0D28-4C50-A805-5295302FD60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44712" y="3378966"/>
            <a:ext cx="1905000" cy="262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4EBB7C8-82F3-40BD-ADD9-464703FACB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87000" y="3378966"/>
            <a:ext cx="1750977" cy="2626465"/>
          </a:xfrm>
          <a:prstGeom prst="rect">
            <a:avLst/>
          </a:prstGeom>
          <a:effectLst>
            <a:outerShdw blurRad="50800" dist="177800" sx="98000" sy="98000" algn="ctr" rotWithShape="0">
              <a:schemeClr val="tx1">
                <a:alpha val="49000"/>
              </a:schemeClr>
            </a:outerShdw>
          </a:effectLst>
        </p:spPr>
      </p:pic>
      <p:pic>
        <p:nvPicPr>
          <p:cNvPr id="9" name="Picture 3">
            <a:extLst>
              <a:ext uri="{FF2B5EF4-FFF2-40B4-BE49-F238E27FC236}">
                <a16:creationId xmlns:a16="http://schemas.microsoft.com/office/drawing/2014/main" id="{DC00E811-CE93-4A55-A824-528A6E5FD35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87000" y="695545"/>
            <a:ext cx="1789148" cy="2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346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129C6A2-3712-4B40-B670-C40933685C81}"/>
              </a:ext>
            </a:extLst>
          </p:cNvPr>
          <p:cNvSpPr>
            <a:spLocks noGrp="1"/>
          </p:cNvSpPr>
          <p:nvPr>
            <p:ph type="title" idx="4294967295"/>
          </p:nvPr>
        </p:nvSpPr>
        <p:spPr>
          <a:xfrm>
            <a:off x="0" y="0"/>
            <a:ext cx="12192000" cy="381000"/>
          </a:xfrm>
          <a:prstGeom prst="rect">
            <a:avLst/>
          </a:prstGeom>
          <a:solidFill>
            <a:srgbClr val="4B0082"/>
          </a:solidFill>
        </p:spPr>
        <p:txBody>
          <a:bodyPr/>
          <a:lstStyle/>
          <a:p>
            <a:r>
              <a:rPr lang="en-US" altLang="en-US" dirty="0">
                <a:latin typeface="Arial" panose="020B0604020202020204" pitchFamily="34" charset="0"/>
                <a:cs typeface="Arial" panose="020B0604020202020204" pitchFamily="34" charset="0"/>
              </a:rPr>
              <a:t>Key Assets (as of </a:t>
            </a:r>
            <a:r>
              <a:rPr lang="en-US" dirty="0"/>
              <a:t>May 2025)</a:t>
            </a:r>
            <a:endParaRPr lang="en-IN" dirty="0"/>
          </a:p>
        </p:txBody>
      </p:sp>
      <p:graphicFrame>
        <p:nvGraphicFramePr>
          <p:cNvPr id="5" name="Diagram 4">
            <a:extLst>
              <a:ext uri="{FF2B5EF4-FFF2-40B4-BE49-F238E27FC236}">
                <a16:creationId xmlns:a16="http://schemas.microsoft.com/office/drawing/2014/main" id="{21B45D46-FABA-37A8-3821-43A3403E38F7}"/>
              </a:ext>
            </a:extLst>
          </p:cNvPr>
          <p:cNvGraphicFramePr/>
          <p:nvPr/>
        </p:nvGraphicFramePr>
        <p:xfrm>
          <a:off x="25400" y="381000"/>
          <a:ext cx="121920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B575D64-6EDF-4F40-8C2D-368C02AF502F}"/>
              </a:ext>
            </a:extLst>
          </p:cNvPr>
          <p:cNvSpPr txBox="1"/>
          <p:nvPr/>
        </p:nvSpPr>
        <p:spPr>
          <a:xfrm>
            <a:off x="1905000" y="1066800"/>
            <a:ext cx="7696200" cy="369332"/>
          </a:xfrm>
          <a:prstGeom prst="rect">
            <a:avLst/>
          </a:prstGeom>
          <a:noFill/>
        </p:spPr>
        <p:txBody>
          <a:bodyPr wrap="square">
            <a:spAutoFit/>
          </a:bodyPr>
          <a:lstStyle/>
          <a:p>
            <a:pPr lvl="0"/>
            <a:r>
              <a:rPr lang="en-US" dirty="0">
                <a:latin typeface="Arial" panose="020B0604020202020204" pitchFamily="34" charset="0"/>
                <a:cs typeface="Arial" panose="020B0604020202020204" pitchFamily="34" charset="0"/>
              </a:rPr>
              <a:t>Program: Value education </a:t>
            </a:r>
            <a:r>
              <a:rPr lang="en-US" dirty="0">
                <a:latin typeface="Arial" panose="020B0604020202020204" pitchFamily="34" charset="0"/>
                <a:cs typeface="Arial" panose="020B0604020202020204" pitchFamily="34" charset="0"/>
                <a:sym typeface="Wingdings" panose="05000000000000000000" pitchFamily="2" charset="2"/>
              </a:rPr>
              <a:t></a:t>
            </a:r>
            <a:r>
              <a:rPr lang="en-US" dirty="0">
                <a:latin typeface="Arial" panose="020B0604020202020204" pitchFamily="34" charset="0"/>
                <a:cs typeface="Arial" panose="020B0604020202020204" pitchFamily="34" charset="0"/>
              </a:rPr>
              <a:t> value-based education </a:t>
            </a:r>
            <a:r>
              <a:rPr lang="en-US" dirty="0">
                <a:latin typeface="Arial" panose="020B0604020202020204" pitchFamily="34" charset="0"/>
                <a:cs typeface="Arial" panose="020B0604020202020204" pitchFamily="34" charset="0"/>
                <a:sym typeface="Wingdings" panose="05000000000000000000" pitchFamily="2" charset="2"/>
              </a:rPr>
              <a:t></a:t>
            </a:r>
            <a:r>
              <a:rPr lang="en-US" dirty="0">
                <a:latin typeface="Arial" panose="020B0604020202020204" pitchFamily="34" charset="0"/>
                <a:cs typeface="Arial" panose="020B0604020202020204" pitchFamily="34" charset="0"/>
              </a:rPr>
              <a:t> value-based living</a:t>
            </a:r>
            <a:endParaRPr lang="en-IN"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3580DF5-EC2F-4B82-A174-7B4AC44C08EB}"/>
              </a:ext>
            </a:extLst>
          </p:cNvPr>
          <p:cNvSpPr txBox="1"/>
          <p:nvPr/>
        </p:nvSpPr>
        <p:spPr>
          <a:xfrm>
            <a:off x="9982200" y="3296334"/>
            <a:ext cx="2133600" cy="646331"/>
          </a:xfrm>
          <a:prstGeom prst="rect">
            <a:avLst/>
          </a:prstGeom>
          <a:noFill/>
        </p:spPr>
        <p:txBody>
          <a:bodyPr wrap="square">
            <a:spAutoFit/>
          </a:bodyPr>
          <a:lstStyle/>
          <a:p>
            <a:r>
              <a:rPr lang="en-IN" b="1" dirty="0">
                <a:highlight>
                  <a:srgbClr val="FFFF00"/>
                </a:highlight>
              </a:rPr>
              <a:t>298</a:t>
            </a:r>
            <a:r>
              <a:rPr lang="en-IN" dirty="0">
                <a:highlight>
                  <a:srgbClr val="FFFF00"/>
                </a:highlight>
              </a:rPr>
              <a:t> Self funded </a:t>
            </a:r>
          </a:p>
          <a:p>
            <a:r>
              <a:rPr lang="en-IN" b="1" dirty="0">
                <a:highlight>
                  <a:srgbClr val="FFFF00"/>
                </a:highlight>
              </a:rPr>
              <a:t>  32</a:t>
            </a:r>
            <a:r>
              <a:rPr lang="en-IN" dirty="0">
                <a:highlight>
                  <a:srgbClr val="FFFF00"/>
                </a:highlight>
              </a:rPr>
              <a:t> AICTE funded</a:t>
            </a:r>
            <a:endParaRPr lang="en-IN" dirty="0"/>
          </a:p>
        </p:txBody>
      </p:sp>
      <p:sp>
        <p:nvSpPr>
          <p:cNvPr id="7" name="TextBox 6">
            <a:extLst>
              <a:ext uri="{FF2B5EF4-FFF2-40B4-BE49-F238E27FC236}">
                <a16:creationId xmlns:a16="http://schemas.microsoft.com/office/drawing/2014/main" id="{7C10F31D-1235-4B75-A069-A84E75B38BEF}"/>
              </a:ext>
            </a:extLst>
          </p:cNvPr>
          <p:cNvSpPr txBox="1"/>
          <p:nvPr/>
        </p:nvSpPr>
        <p:spPr>
          <a:xfrm>
            <a:off x="1295400" y="6450724"/>
            <a:ext cx="7696200" cy="369332"/>
          </a:xfrm>
          <a:prstGeom prst="rect">
            <a:avLst/>
          </a:prstGeom>
          <a:noFill/>
        </p:spPr>
        <p:txBody>
          <a:bodyPr wrap="square">
            <a:spAutoFit/>
          </a:bodyPr>
          <a:lstStyle/>
          <a:p>
            <a:pPr lvl="0"/>
            <a:r>
              <a:rPr lang="en-US" dirty="0">
                <a:latin typeface="Arial" panose="020B0604020202020204" pitchFamily="34" charset="0"/>
                <a:cs typeface="Arial" panose="020B0604020202020204" pitchFamily="34" charset="0"/>
              </a:rPr>
              <a:t>Resource Persons, Coordinators, Technical…</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225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0EA9D7-6E5B-44C5-87DF-FA2039278B5A}"/>
              </a:ext>
            </a:extLst>
          </p:cNvPr>
          <p:cNvSpPr>
            <a:spLocks noChangeAspect="1"/>
          </p:cNvSpPr>
          <p:nvPr/>
        </p:nvSpPr>
        <p:spPr>
          <a:xfrm>
            <a:off x="5080" y="6243320"/>
            <a:ext cx="12186920" cy="614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0B0C7E1C-FD8F-438A-B074-F982086DA4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44814" y="3716933"/>
            <a:ext cx="2181912" cy="3117600"/>
          </a:xfrm>
          <a:prstGeom prst="rect">
            <a:avLst/>
          </a:prstGeom>
        </p:spPr>
      </p:pic>
      <p:pic>
        <p:nvPicPr>
          <p:cNvPr id="21" name="Picture 20">
            <a:extLst>
              <a:ext uri="{FF2B5EF4-FFF2-40B4-BE49-F238E27FC236}">
                <a16:creationId xmlns:a16="http://schemas.microsoft.com/office/drawing/2014/main" id="{BC568F62-CAB3-4000-949E-DC3634D281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44813" y="3716933"/>
            <a:ext cx="2257151" cy="3117600"/>
          </a:xfrm>
          <a:prstGeom prst="rect">
            <a:avLst/>
          </a:prstGeom>
        </p:spPr>
      </p:pic>
      <p:pic>
        <p:nvPicPr>
          <p:cNvPr id="11" name="Picture 10">
            <a:extLst>
              <a:ext uri="{FF2B5EF4-FFF2-40B4-BE49-F238E27FC236}">
                <a16:creationId xmlns:a16="http://schemas.microsoft.com/office/drawing/2014/main" id="{AA201B2B-41D4-4E12-8409-28816B2A95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78977" y="3716933"/>
            <a:ext cx="2218681" cy="3117600"/>
          </a:xfrm>
          <a:prstGeom prst="rect">
            <a:avLst/>
          </a:prstGeom>
        </p:spPr>
      </p:pic>
      <p:pic>
        <p:nvPicPr>
          <p:cNvPr id="8" name="Picture 7">
            <a:extLst>
              <a:ext uri="{FF2B5EF4-FFF2-40B4-BE49-F238E27FC236}">
                <a16:creationId xmlns:a16="http://schemas.microsoft.com/office/drawing/2014/main" id="{5C2FCEBD-6D52-4E55-8081-1AB3A06707B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78978" y="3716933"/>
            <a:ext cx="2218680" cy="3117600"/>
          </a:xfrm>
          <a:prstGeom prst="rect">
            <a:avLst/>
          </a:prstGeom>
        </p:spPr>
      </p:pic>
      <p:pic>
        <p:nvPicPr>
          <p:cNvPr id="4" name="Picture 3">
            <a:extLst>
              <a:ext uri="{FF2B5EF4-FFF2-40B4-BE49-F238E27FC236}">
                <a16:creationId xmlns:a16="http://schemas.microsoft.com/office/drawing/2014/main" id="{110A97B8-759E-4BED-A919-CF2EA819D6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78978" y="3716933"/>
            <a:ext cx="2183465" cy="3117600"/>
          </a:xfrm>
          <a:prstGeom prst="rect">
            <a:avLst/>
          </a:prstGeom>
        </p:spPr>
      </p:pic>
      <p:pic>
        <p:nvPicPr>
          <p:cNvPr id="22" name="Picture 21">
            <a:extLst>
              <a:ext uri="{FF2B5EF4-FFF2-40B4-BE49-F238E27FC236}">
                <a16:creationId xmlns:a16="http://schemas.microsoft.com/office/drawing/2014/main" id="{05E8DDBB-4B77-4D24-BEDE-54CE2FC2D7A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78978" y="3716933"/>
            <a:ext cx="2147680" cy="3117600"/>
          </a:xfrm>
          <a:prstGeom prst="rect">
            <a:avLst/>
          </a:prstGeom>
        </p:spPr>
      </p:pic>
      <p:sp>
        <p:nvSpPr>
          <p:cNvPr id="6" name="Title 5">
            <a:extLst>
              <a:ext uri="{FF2B5EF4-FFF2-40B4-BE49-F238E27FC236}">
                <a16:creationId xmlns:a16="http://schemas.microsoft.com/office/drawing/2014/main" id="{7C7FF18E-4DCF-4069-A426-10BE3FC413E4}"/>
              </a:ext>
            </a:extLst>
          </p:cNvPr>
          <p:cNvSpPr>
            <a:spLocks noGrp="1"/>
          </p:cNvSpPr>
          <p:nvPr>
            <p:ph type="title"/>
          </p:nvPr>
        </p:nvSpPr>
        <p:spPr/>
        <p:txBody>
          <a:bodyPr/>
          <a:lstStyle/>
          <a:p>
            <a:r>
              <a:rPr lang="en-US" dirty="0"/>
              <a:t>Content Updated/Developed – Books, Workbooks, Teachers’ Manuals…</a:t>
            </a:r>
            <a:endParaRPr lang="en-IN" dirty="0"/>
          </a:p>
        </p:txBody>
      </p:sp>
      <p:pic>
        <p:nvPicPr>
          <p:cNvPr id="15" name="Picture 4">
            <a:extLst>
              <a:ext uri="{FF2B5EF4-FFF2-40B4-BE49-F238E27FC236}">
                <a16:creationId xmlns:a16="http://schemas.microsoft.com/office/drawing/2014/main" id="{D48EC2D9-AC3D-4435-9B22-EDAE5A1A2D1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70404" y="519706"/>
            <a:ext cx="2373211" cy="3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62D7A994-2E34-473D-A700-2D2A334818A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44814" y="519706"/>
            <a:ext cx="2165035" cy="3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8FEB3CFE-E450-4BB9-8615-1A19192A182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859385" y="3716933"/>
            <a:ext cx="2147680" cy="3117600"/>
          </a:xfrm>
          <a:prstGeom prst="rect">
            <a:avLst/>
          </a:prstGeom>
        </p:spPr>
      </p:pic>
      <p:pic>
        <p:nvPicPr>
          <p:cNvPr id="27" name="Picture 26">
            <a:extLst>
              <a:ext uri="{FF2B5EF4-FFF2-40B4-BE49-F238E27FC236}">
                <a16:creationId xmlns:a16="http://schemas.microsoft.com/office/drawing/2014/main" id="{BC9B1248-C53F-4A5C-8A1B-77B88DFDCAB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544813" y="3716933"/>
            <a:ext cx="2209289" cy="3117600"/>
          </a:xfrm>
          <a:prstGeom prst="rect">
            <a:avLst/>
          </a:prstGeom>
        </p:spPr>
      </p:pic>
      <p:pic>
        <p:nvPicPr>
          <p:cNvPr id="14" name="Picture 13">
            <a:extLst>
              <a:ext uri="{FF2B5EF4-FFF2-40B4-BE49-F238E27FC236}">
                <a16:creationId xmlns:a16="http://schemas.microsoft.com/office/drawing/2014/main" id="{004D0327-3B05-4BFB-992D-D056E0133D7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544814" y="3716933"/>
            <a:ext cx="2182320" cy="3117600"/>
          </a:xfrm>
          <a:prstGeom prst="rect">
            <a:avLst/>
          </a:prstGeom>
        </p:spPr>
      </p:pic>
      <p:pic>
        <p:nvPicPr>
          <p:cNvPr id="19" name="Picture 18">
            <a:extLst>
              <a:ext uri="{FF2B5EF4-FFF2-40B4-BE49-F238E27FC236}">
                <a16:creationId xmlns:a16="http://schemas.microsoft.com/office/drawing/2014/main" id="{FF360226-09A9-4091-AD9F-63CD66E8C18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59385" y="519706"/>
            <a:ext cx="2297179" cy="3117600"/>
          </a:xfrm>
          <a:prstGeom prst="rect">
            <a:avLst/>
          </a:prstGeom>
        </p:spPr>
      </p:pic>
      <p:pic>
        <p:nvPicPr>
          <p:cNvPr id="5" name="Picture 4">
            <a:extLst>
              <a:ext uri="{FF2B5EF4-FFF2-40B4-BE49-F238E27FC236}">
                <a16:creationId xmlns:a16="http://schemas.microsoft.com/office/drawing/2014/main" id="{E56B2BA2-8EBF-4ECB-B41F-AD3BA37B94F7}"/>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rcRect/>
          <a:stretch/>
        </p:blipFill>
        <p:spPr>
          <a:xfrm>
            <a:off x="5066018" y="519706"/>
            <a:ext cx="2355520" cy="3117600"/>
          </a:xfrm>
          <a:prstGeom prst="rect">
            <a:avLst/>
          </a:prstGeom>
        </p:spPr>
      </p:pic>
      <p:pic>
        <p:nvPicPr>
          <p:cNvPr id="17" name="Picture 16">
            <a:extLst>
              <a:ext uri="{FF2B5EF4-FFF2-40B4-BE49-F238E27FC236}">
                <a16:creationId xmlns:a16="http://schemas.microsoft.com/office/drawing/2014/main" id="{677011B6-75F8-40C3-A518-F918D4E6A311}"/>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a:ext>
            </a:extLst>
          </a:blip>
          <a:srcRect/>
          <a:stretch/>
        </p:blipFill>
        <p:spPr>
          <a:xfrm>
            <a:off x="117520" y="3716933"/>
            <a:ext cx="2286240" cy="3117600"/>
          </a:xfrm>
          <a:prstGeom prst="rect">
            <a:avLst/>
          </a:prstGeom>
        </p:spPr>
      </p:pic>
      <p:pic>
        <p:nvPicPr>
          <p:cNvPr id="23" name="Picture 22">
            <a:extLst>
              <a:ext uri="{FF2B5EF4-FFF2-40B4-BE49-F238E27FC236}">
                <a16:creationId xmlns:a16="http://schemas.microsoft.com/office/drawing/2014/main" id="{46B8C660-C418-48F6-8C64-89715201F605}"/>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sharpenSoften amount="50000"/>
                    </a14:imgEffect>
                  </a14:imgLayer>
                </a14:imgProps>
              </a:ext>
              <a:ext uri="{28A0092B-C50C-407E-A947-70E740481C1C}">
                <a14:useLocalDpi xmlns:a14="http://schemas.microsoft.com/office/drawing/2010/main"/>
              </a:ext>
            </a:extLst>
          </a:blip>
          <a:srcRect/>
          <a:stretch/>
        </p:blipFill>
        <p:spPr>
          <a:xfrm>
            <a:off x="117520" y="519706"/>
            <a:ext cx="2320880" cy="3117600"/>
          </a:xfrm>
          <a:prstGeom prst="rect">
            <a:avLst/>
          </a:prstGeom>
        </p:spPr>
      </p:pic>
      <p:sp>
        <p:nvSpPr>
          <p:cNvPr id="24" name="TextBox 23">
            <a:extLst>
              <a:ext uri="{FF2B5EF4-FFF2-40B4-BE49-F238E27FC236}">
                <a16:creationId xmlns:a16="http://schemas.microsoft.com/office/drawing/2014/main" id="{7DDBF14F-79A4-4205-8B54-76ABF88A3C93}"/>
              </a:ext>
            </a:extLst>
          </p:cNvPr>
          <p:cNvSpPr txBox="1"/>
          <p:nvPr/>
        </p:nvSpPr>
        <p:spPr>
          <a:xfrm rot="20011517">
            <a:off x="5742775" y="1561703"/>
            <a:ext cx="748476" cy="369332"/>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8E9EBC97-0AA9-4B38-9DFD-C197F2C8A4BE}"/>
              </a:ext>
            </a:extLst>
          </p:cNvPr>
          <p:cNvSpPr txBox="1"/>
          <p:nvPr/>
        </p:nvSpPr>
        <p:spPr>
          <a:xfrm rot="20011517">
            <a:off x="603801" y="2034148"/>
            <a:ext cx="1348316" cy="369332"/>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rd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Edition</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A3E37BB-576F-4873-8E23-6E3E3A994265}"/>
              </a:ext>
            </a:extLst>
          </p:cNvPr>
          <p:cNvSpPr txBox="1"/>
          <p:nvPr/>
        </p:nvSpPr>
        <p:spPr>
          <a:xfrm rot="20011517">
            <a:off x="10633736" y="1561702"/>
            <a:ext cx="748476" cy="369332"/>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2BC50771-4795-4E85-812D-436B88599F36}"/>
              </a:ext>
            </a:extLst>
          </p:cNvPr>
          <p:cNvSpPr txBox="1"/>
          <p:nvPr/>
        </p:nvSpPr>
        <p:spPr>
          <a:xfrm rot="20011517">
            <a:off x="621227" y="5369292"/>
            <a:ext cx="1348316" cy="369332"/>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rd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Edition</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8407BB9C-40EB-4583-A6F6-00235A05B49D}"/>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5090891" y="3724698"/>
            <a:ext cx="2218680" cy="3144308"/>
          </a:xfrm>
          <a:prstGeom prst="rect">
            <a:avLst/>
          </a:prstGeom>
        </p:spPr>
      </p:pic>
      <p:pic>
        <p:nvPicPr>
          <p:cNvPr id="10" name="Picture 9">
            <a:extLst>
              <a:ext uri="{FF2B5EF4-FFF2-40B4-BE49-F238E27FC236}">
                <a16:creationId xmlns:a16="http://schemas.microsoft.com/office/drawing/2014/main" id="{D34A2B4E-0743-4316-A3F3-679F2CC69D81}"/>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559353" y="3724698"/>
            <a:ext cx="2218680" cy="3144308"/>
          </a:xfrm>
          <a:prstGeom prst="rect">
            <a:avLst/>
          </a:prstGeom>
        </p:spPr>
      </p:pic>
      <p:sp>
        <p:nvSpPr>
          <p:cNvPr id="33" name="TextBox 32">
            <a:extLst>
              <a:ext uri="{FF2B5EF4-FFF2-40B4-BE49-F238E27FC236}">
                <a16:creationId xmlns:a16="http://schemas.microsoft.com/office/drawing/2014/main" id="{BCA5937D-A2D1-4A82-9F2F-F08A07F074CB}"/>
              </a:ext>
            </a:extLst>
          </p:cNvPr>
          <p:cNvSpPr txBox="1"/>
          <p:nvPr/>
        </p:nvSpPr>
        <p:spPr>
          <a:xfrm rot="20011517">
            <a:off x="5391024" y="5909831"/>
            <a:ext cx="1705507" cy="646331"/>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new books for Class 9-12</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BC41ABBF-0313-41F7-AF3A-5B1733EDD16E}"/>
              </a:ext>
            </a:extLst>
          </p:cNvPr>
          <p:cNvSpPr txBox="1"/>
          <p:nvPr/>
        </p:nvSpPr>
        <p:spPr>
          <a:xfrm rot="20011517">
            <a:off x="7796703" y="5876932"/>
            <a:ext cx="1705507" cy="646331"/>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new books for Class 9-12</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2CA8445D-C449-4F31-BE53-FCD0A541FFC7}"/>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2517311" y="3721913"/>
            <a:ext cx="2470312" cy="3129006"/>
          </a:xfrm>
          <a:prstGeom prst="rect">
            <a:avLst/>
          </a:prstGeom>
        </p:spPr>
      </p:pic>
      <p:sp>
        <p:nvSpPr>
          <p:cNvPr id="36" name="TextBox 35">
            <a:extLst>
              <a:ext uri="{FF2B5EF4-FFF2-40B4-BE49-F238E27FC236}">
                <a16:creationId xmlns:a16="http://schemas.microsoft.com/office/drawing/2014/main" id="{095E2164-8FB0-49B1-98CC-CBA9A380E092}"/>
              </a:ext>
            </a:extLst>
          </p:cNvPr>
          <p:cNvSpPr txBox="1"/>
          <p:nvPr/>
        </p:nvSpPr>
        <p:spPr>
          <a:xfrm rot="20011517">
            <a:off x="10559471" y="5646890"/>
            <a:ext cx="748476" cy="369332"/>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8D9963F7-6EAB-482E-B919-5FB607CF6824}"/>
              </a:ext>
            </a:extLst>
          </p:cNvPr>
          <p:cNvSpPr txBox="1"/>
          <p:nvPr/>
        </p:nvSpPr>
        <p:spPr>
          <a:xfrm rot="20011517">
            <a:off x="8265287" y="1561703"/>
            <a:ext cx="748476" cy="369332"/>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9635F32-B5FA-4365-AE37-FFCDA7D22A36}"/>
              </a:ext>
            </a:extLst>
          </p:cNvPr>
          <p:cNvSpPr txBox="1"/>
          <p:nvPr/>
        </p:nvSpPr>
        <p:spPr>
          <a:xfrm rot="20011517">
            <a:off x="126356" y="5783779"/>
            <a:ext cx="2547280" cy="646331"/>
          </a:xfrm>
          <a:prstGeom prst="rect">
            <a:avLst/>
          </a:prstGeom>
          <a:solidFill>
            <a:srgbClr val="C0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Being translated into 9 Indian Languages</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B4D95DCD-EAC9-4820-BCC2-A800FE92B2BB}"/>
              </a:ext>
            </a:extLst>
          </p:cNvPr>
          <p:cNvSpPr txBox="1"/>
          <p:nvPr/>
        </p:nvSpPr>
        <p:spPr>
          <a:xfrm rot="20011517">
            <a:off x="3056786" y="1625403"/>
            <a:ext cx="1348316" cy="923330"/>
          </a:xfrm>
          <a:prstGeom prst="rect">
            <a:avLst/>
          </a:prstGeom>
          <a:solidFill>
            <a:srgbClr val="C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1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rd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Edition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prstClr val="white"/>
                </a:solidFill>
              </a:rPr>
              <a:t>Being prepared</a:t>
            </a:r>
            <a:endParaRPr kumimoji="0" lang="en-I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341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75DE3C-4F16-43C2-851F-9C98056A587E}"/>
              </a:ext>
            </a:extLst>
          </p:cNvPr>
          <p:cNvSpPr>
            <a:spLocks noGrp="1"/>
          </p:cNvSpPr>
          <p:nvPr>
            <p:ph sz="half" idx="1"/>
          </p:nvPr>
        </p:nvSpPr>
        <p:spPr/>
        <p:txBody>
          <a:bodyPr/>
          <a:lstStyle/>
          <a:p>
            <a:pPr marL="0" indent="0">
              <a:buNone/>
            </a:pPr>
            <a:r>
              <a:rPr lang="en-US" b="1" dirty="0"/>
              <a:t>UHV-I</a:t>
            </a:r>
            <a:r>
              <a:rPr lang="en-US" dirty="0"/>
              <a:t>: Introduction to Universal Human Values</a:t>
            </a:r>
          </a:p>
          <a:p>
            <a:pPr marL="0" indent="0">
              <a:buNone/>
            </a:pPr>
            <a:r>
              <a:rPr lang="en-US" dirty="0"/>
              <a:t>(part of the Student Induction Program) </a:t>
            </a:r>
          </a:p>
          <a:p>
            <a:pPr marL="0" indent="0">
              <a:buNone/>
            </a:pPr>
            <a:r>
              <a:rPr lang="en-US" dirty="0">
                <a:solidFill>
                  <a:srgbClr val="FF0000"/>
                </a:solidFill>
              </a:rPr>
              <a:t>[15 sessions]</a:t>
            </a:r>
          </a:p>
          <a:p>
            <a:pPr marL="0" indent="0">
              <a:buNone/>
            </a:pPr>
            <a:endParaRPr lang="en-US" sz="1000" dirty="0"/>
          </a:p>
          <a:p>
            <a:pPr marL="0" indent="0">
              <a:buNone/>
            </a:pPr>
            <a:r>
              <a:rPr lang="en-US" altLang="en-US" b="1" dirty="0"/>
              <a:t>HHH-I</a:t>
            </a:r>
            <a:r>
              <a:rPr lang="en-US" altLang="en-US" dirty="0"/>
              <a:t>: Orientation to Holistic Human Health</a:t>
            </a:r>
          </a:p>
          <a:p>
            <a:pPr marL="0" indent="0">
              <a:buNone/>
            </a:pPr>
            <a:r>
              <a:rPr lang="en-US" sz="2000" dirty="0">
                <a:solidFill>
                  <a:srgbClr val="FF0000"/>
                </a:solidFill>
              </a:rPr>
              <a:t>[15 sessions]</a:t>
            </a:r>
          </a:p>
          <a:p>
            <a:pPr marL="0" indent="0">
              <a:buNone/>
            </a:pPr>
            <a:endParaRPr lang="en-US" b="1" dirty="0"/>
          </a:p>
          <a:p>
            <a:pPr marL="0" indent="0">
              <a:buNone/>
            </a:pPr>
            <a:r>
              <a:rPr lang="en-US" b="1" dirty="0"/>
              <a:t>UHV-II</a:t>
            </a:r>
            <a:r>
              <a:rPr lang="en-US" dirty="0"/>
              <a:t>: Foundation Course in Human Values and Professional Ethics: Understanding Harmony and Ethical Human Conduct</a:t>
            </a:r>
          </a:p>
          <a:p>
            <a:pPr marL="0" indent="0">
              <a:buNone/>
            </a:pPr>
            <a:r>
              <a:rPr lang="en-US" dirty="0">
                <a:solidFill>
                  <a:srgbClr val="FF0000"/>
                </a:solidFill>
              </a:rPr>
              <a:t>[42 sessions]</a:t>
            </a:r>
          </a:p>
          <a:p>
            <a:pPr marL="0" indent="0">
              <a:buNone/>
            </a:pPr>
            <a:endParaRPr lang="en-US" sz="1000" dirty="0"/>
          </a:p>
          <a:p>
            <a:pPr marL="0" indent="0">
              <a:buNone/>
            </a:pPr>
            <a:endParaRPr lang="en-US" altLang="en-US" sz="2000" dirty="0"/>
          </a:p>
          <a:p>
            <a:pPr marL="0" indent="0">
              <a:buNone/>
            </a:pPr>
            <a:r>
              <a:rPr lang="en-US" sz="1800" dirty="0"/>
              <a:t>Notes:  </a:t>
            </a:r>
            <a:r>
              <a:rPr lang="en-US" sz="1600" dirty="0"/>
              <a:t>To highlight the importance of values, in its model curriculum, </a:t>
            </a:r>
            <a:r>
              <a:rPr lang="en-US" sz="1600" b="1" dirty="0"/>
              <a:t>AICTE has made a special provision of 3-credits exclusively for UHV-II</a:t>
            </a:r>
            <a:r>
              <a:rPr lang="en-US" sz="1600" dirty="0"/>
              <a:t> and placed it as a mandatory course</a:t>
            </a:r>
          </a:p>
          <a:p>
            <a:pPr marL="0" indent="0">
              <a:buNone/>
            </a:pPr>
            <a:r>
              <a:rPr lang="en-US" sz="1600" dirty="0"/>
              <a:t>May be offered as value-added courses (contribute to fulfilling NAAC criteria 1, 2, 3, 6 and 7)</a:t>
            </a:r>
          </a:p>
        </p:txBody>
      </p:sp>
      <p:sp>
        <p:nvSpPr>
          <p:cNvPr id="5" name="Content Placeholder 4">
            <a:extLst>
              <a:ext uri="{FF2B5EF4-FFF2-40B4-BE49-F238E27FC236}">
                <a16:creationId xmlns:a16="http://schemas.microsoft.com/office/drawing/2014/main" id="{7C4BA8AC-A88F-4CF6-B465-9453FEEEA061}"/>
              </a:ext>
            </a:extLst>
          </p:cNvPr>
          <p:cNvSpPr>
            <a:spLocks noGrp="1"/>
          </p:cNvSpPr>
          <p:nvPr>
            <p:ph sz="half" idx="2"/>
          </p:nvPr>
        </p:nvSpPr>
        <p:spPr/>
        <p:txBody>
          <a:bodyPr/>
          <a:lstStyle/>
          <a:p>
            <a:pPr marL="0" indent="0">
              <a:buNone/>
              <a:defRPr/>
            </a:pPr>
            <a:r>
              <a:rPr lang="en-US" altLang="en-US" b="1" dirty="0"/>
              <a:t>UHV-III</a:t>
            </a:r>
            <a:r>
              <a:rPr lang="en-US" altLang="en-US" dirty="0"/>
              <a:t>: Understanding Human Being, Nature and Existence Comprehensively</a:t>
            </a:r>
          </a:p>
          <a:p>
            <a:pPr marL="0" indent="0">
              <a:buNone/>
              <a:defRPr/>
            </a:pPr>
            <a:r>
              <a:rPr lang="en-US" altLang="en-US" b="1" dirty="0"/>
              <a:t>UHV-IV</a:t>
            </a:r>
            <a:r>
              <a:rPr lang="en-US" altLang="en-US" dirty="0"/>
              <a:t>: Vision for Humane Society (which is just and equitable)</a:t>
            </a:r>
          </a:p>
          <a:p>
            <a:pPr marL="0" indent="0">
              <a:buNone/>
              <a:defRPr/>
            </a:pPr>
            <a:r>
              <a:rPr lang="en-US" altLang="en-US" b="1" dirty="0"/>
              <a:t>UHV-V</a:t>
            </a:r>
            <a:r>
              <a:rPr lang="en-US" altLang="en-US" dirty="0"/>
              <a:t>:  Human Values in Different Philosophies (Darshans) like:</a:t>
            </a:r>
          </a:p>
          <a:p>
            <a:pPr lvl="1">
              <a:defRPr/>
            </a:pPr>
            <a:r>
              <a:rPr lang="en-US" altLang="en-US" dirty="0"/>
              <a:t>Vedic Darshans   – Jain and </a:t>
            </a:r>
            <a:r>
              <a:rPr lang="en-US" altLang="en-US" dirty="0" err="1"/>
              <a:t>Baudh</a:t>
            </a:r>
            <a:r>
              <a:rPr lang="en-US" altLang="en-US" dirty="0"/>
              <a:t> Darshans</a:t>
            </a:r>
          </a:p>
          <a:p>
            <a:pPr lvl="1">
              <a:defRPr/>
            </a:pPr>
            <a:r>
              <a:rPr lang="en-US" altLang="en-US" dirty="0" err="1"/>
              <a:t>Madhyasth</a:t>
            </a:r>
            <a:r>
              <a:rPr lang="en-US" altLang="en-US" dirty="0"/>
              <a:t> 	         – </a:t>
            </a:r>
            <a:r>
              <a:rPr lang="en-US" altLang="en-US" dirty="0" err="1"/>
              <a:t>Abrahmic</a:t>
            </a:r>
            <a:r>
              <a:rPr lang="en-US" altLang="en-US" dirty="0"/>
              <a:t> and Modern… </a:t>
            </a:r>
          </a:p>
          <a:p>
            <a:pPr marL="0" indent="0">
              <a:buNone/>
              <a:defRPr/>
            </a:pPr>
            <a:r>
              <a:rPr lang="en-US" altLang="en-US" b="1" dirty="0">
                <a:solidFill>
                  <a:schemeClr val="bg1">
                    <a:lumMod val="50000"/>
                  </a:schemeClr>
                </a:solidFill>
              </a:rPr>
              <a:t>UHV-VI</a:t>
            </a:r>
            <a:r>
              <a:rPr lang="en-US" altLang="en-US" dirty="0">
                <a:solidFill>
                  <a:schemeClr val="bg1">
                    <a:lumMod val="50000"/>
                  </a:schemeClr>
                </a:solidFill>
              </a:rPr>
              <a:t>: Human Psychology – Leading to Full Human Potential</a:t>
            </a:r>
          </a:p>
          <a:p>
            <a:pPr marL="0" indent="0">
              <a:buNone/>
              <a:defRPr/>
            </a:pPr>
            <a:r>
              <a:rPr lang="en-US" altLang="en-US" b="1" dirty="0">
                <a:solidFill>
                  <a:schemeClr val="bg1">
                    <a:lumMod val="50000"/>
                  </a:schemeClr>
                </a:solidFill>
              </a:rPr>
              <a:t>HHH-II</a:t>
            </a:r>
            <a:r>
              <a:rPr lang="en-US" altLang="en-US" dirty="0">
                <a:solidFill>
                  <a:schemeClr val="bg1">
                    <a:lumMod val="50000"/>
                  </a:schemeClr>
                </a:solidFill>
              </a:rPr>
              <a:t>: A Foundation Course in Holistic Human Health – Its Philosophy and Practice </a:t>
            </a:r>
          </a:p>
          <a:p>
            <a:pPr marL="0" indent="0">
              <a:buNone/>
              <a:defRPr/>
            </a:pPr>
            <a:r>
              <a:rPr lang="en-US" altLang="en-US" b="1" dirty="0">
                <a:solidFill>
                  <a:schemeClr val="bg1">
                    <a:lumMod val="50000"/>
                  </a:schemeClr>
                </a:solidFill>
              </a:rPr>
              <a:t>UHV-VII (B)</a:t>
            </a:r>
            <a:r>
              <a:rPr lang="en-US" altLang="en-US" dirty="0">
                <a:solidFill>
                  <a:schemeClr val="bg1">
                    <a:lumMod val="50000"/>
                  </a:schemeClr>
                </a:solidFill>
              </a:rPr>
              <a:t>: Human Sociology – Leading to Justice</a:t>
            </a:r>
          </a:p>
          <a:p>
            <a:pPr marL="0" indent="0">
              <a:buNone/>
              <a:defRPr/>
            </a:pPr>
            <a:r>
              <a:rPr lang="en-US" altLang="en-US" b="1" dirty="0">
                <a:solidFill>
                  <a:schemeClr val="bg1">
                    <a:lumMod val="50000"/>
                  </a:schemeClr>
                </a:solidFill>
              </a:rPr>
              <a:t>UHV-VIII</a:t>
            </a:r>
            <a:r>
              <a:rPr lang="en-US" altLang="en-US" dirty="0">
                <a:solidFill>
                  <a:schemeClr val="bg1">
                    <a:lumMod val="50000"/>
                  </a:schemeClr>
                </a:solidFill>
              </a:rPr>
              <a:t>: Human Economics – Sustainable and Mutually Enriching Production Systems</a:t>
            </a:r>
          </a:p>
        </p:txBody>
      </p:sp>
      <p:sp>
        <p:nvSpPr>
          <p:cNvPr id="2" name="Title 1">
            <a:extLst>
              <a:ext uri="{FF2B5EF4-FFF2-40B4-BE49-F238E27FC236}">
                <a16:creationId xmlns:a16="http://schemas.microsoft.com/office/drawing/2014/main" id="{11F6D033-D47B-4523-9BFA-13155045FBCC}"/>
              </a:ext>
            </a:extLst>
          </p:cNvPr>
          <p:cNvSpPr>
            <a:spLocks noGrp="1"/>
          </p:cNvSpPr>
          <p:nvPr>
            <p:ph type="title"/>
          </p:nvPr>
        </p:nvSpPr>
        <p:spPr/>
        <p:txBody>
          <a:bodyPr/>
          <a:lstStyle/>
          <a:p>
            <a:r>
              <a:rPr lang="en-US" dirty="0"/>
              <a:t>Foundation Courses</a:t>
            </a:r>
            <a:endParaRPr lang="en-IN" dirty="0"/>
          </a:p>
        </p:txBody>
      </p:sp>
      <p:sp>
        <p:nvSpPr>
          <p:cNvPr id="6" name="Content Placeholder 5">
            <a:extLst>
              <a:ext uri="{FF2B5EF4-FFF2-40B4-BE49-F238E27FC236}">
                <a16:creationId xmlns:a16="http://schemas.microsoft.com/office/drawing/2014/main" id="{A7C534C9-3A08-41C3-8491-FFDE2F87DF16}"/>
              </a:ext>
            </a:extLst>
          </p:cNvPr>
          <p:cNvSpPr>
            <a:spLocks noGrp="1"/>
          </p:cNvSpPr>
          <p:nvPr>
            <p:ph sz="quarter" idx="10"/>
          </p:nvPr>
        </p:nvSpPr>
        <p:spPr/>
        <p:txBody>
          <a:bodyPr/>
          <a:lstStyle/>
          <a:p>
            <a:r>
              <a:rPr lang="en-US" b="1" dirty="0"/>
              <a:t>Advanced Courses, Minor Degree in UHV</a:t>
            </a:r>
            <a:endParaRPr lang="en-IN" dirty="0"/>
          </a:p>
        </p:txBody>
      </p:sp>
    </p:spTree>
    <p:extLst>
      <p:ext uri="{BB962C8B-B14F-4D97-AF65-F5344CB8AC3E}">
        <p14:creationId xmlns:p14="http://schemas.microsoft.com/office/powerpoint/2010/main" val="2246593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51C4F-B2B9-4F67-A8EF-7A5106CCBC7D}"/>
              </a:ext>
            </a:extLst>
          </p:cNvPr>
          <p:cNvSpPr>
            <a:spLocks noGrp="1"/>
          </p:cNvSpPr>
          <p:nvPr>
            <p:ph type="title"/>
          </p:nvPr>
        </p:nvSpPr>
        <p:spPr/>
        <p:txBody>
          <a:bodyPr/>
          <a:lstStyle/>
          <a:p>
            <a:r>
              <a:rPr lang="en-IN" dirty="0"/>
              <a:t>Addressing the Need for Human Values in Education</a:t>
            </a:r>
          </a:p>
        </p:txBody>
      </p:sp>
      <p:sp>
        <p:nvSpPr>
          <p:cNvPr id="3" name="Text Placeholder 2">
            <a:extLst>
              <a:ext uri="{FF2B5EF4-FFF2-40B4-BE49-F238E27FC236}">
                <a16:creationId xmlns:a16="http://schemas.microsoft.com/office/drawing/2014/main" id="{572912F6-4E2D-4112-86B9-360EF46ACE58}"/>
              </a:ext>
            </a:extLst>
          </p:cNvPr>
          <p:cNvSpPr>
            <a:spLocks noGrp="1"/>
          </p:cNvSpPr>
          <p:nvPr>
            <p:ph type="body" sz="quarter" idx="13"/>
          </p:nvPr>
        </p:nvSpPr>
        <p:spPr/>
        <p:txBody>
          <a:bodyPr/>
          <a:lstStyle/>
          <a:p>
            <a:pPr marL="0" indent="0">
              <a:buNone/>
            </a:pPr>
            <a:r>
              <a:rPr lang="en-IN" b="1" dirty="0"/>
              <a:t>Pro-active					</a:t>
            </a:r>
            <a:r>
              <a:rPr lang="en-IN" dirty="0"/>
              <a:t>[Aspiration-centric]</a:t>
            </a:r>
          </a:p>
          <a:p>
            <a:pPr lvl="1"/>
            <a:r>
              <a:rPr lang="en-IN" dirty="0"/>
              <a:t>UHV Foundation courses (UHV-I, UHV-II, Holistic Human Health…)</a:t>
            </a:r>
          </a:p>
          <a:p>
            <a:pPr lvl="1"/>
            <a:r>
              <a:rPr lang="en-IN" dirty="0"/>
              <a:t>UHV Advanced courses / Minor Degree (UHV-III to UHV-VIII)</a:t>
            </a:r>
          </a:p>
          <a:p>
            <a:pPr marL="0" indent="0">
              <a:buNone/>
            </a:pPr>
            <a:endParaRPr lang="en-IN" dirty="0"/>
          </a:p>
          <a:p>
            <a:pPr marL="0" indent="0">
              <a:buNone/>
            </a:pPr>
            <a:r>
              <a:rPr lang="en-IN" b="1" dirty="0"/>
              <a:t>Active</a:t>
            </a:r>
            <a:r>
              <a:rPr lang="en-IN" dirty="0"/>
              <a:t> 					[Aspiration-centric Concern]</a:t>
            </a:r>
          </a:p>
          <a:p>
            <a:pPr lvl="1"/>
            <a:r>
              <a:rPr lang="en-IN" dirty="0"/>
              <a:t>Faculty Mentoring</a:t>
            </a:r>
          </a:p>
          <a:p>
            <a:pPr lvl="1"/>
            <a:r>
              <a:rPr lang="en-IN" dirty="0"/>
              <a:t>Student Buddy</a:t>
            </a:r>
          </a:p>
          <a:p>
            <a:pPr marL="0" indent="0">
              <a:buNone/>
            </a:pPr>
            <a:endParaRPr lang="en-IN" dirty="0"/>
          </a:p>
          <a:p>
            <a:pPr marL="0" indent="0">
              <a:buNone/>
            </a:pPr>
            <a:r>
              <a:rPr lang="en-IN" b="1" dirty="0"/>
              <a:t>Post-active</a:t>
            </a:r>
            <a:r>
              <a:rPr lang="en-IN" dirty="0"/>
              <a:t> 					[Concern-centric Aspiration]</a:t>
            </a:r>
          </a:p>
          <a:p>
            <a:pPr lvl="1"/>
            <a:r>
              <a:rPr lang="en-IN" dirty="0"/>
              <a:t>Counselling level 1 (UHV-based, CBT, or other means)</a:t>
            </a:r>
          </a:p>
          <a:p>
            <a:pPr lvl="1"/>
            <a:r>
              <a:rPr lang="en-IN" dirty="0"/>
              <a:t>Counselling level 2 (UHV-based with professional help, may include drugs)</a:t>
            </a:r>
          </a:p>
          <a:p>
            <a:pPr marL="0" indent="0">
              <a:buNone/>
            </a:pPr>
            <a:endParaRPr lang="en-IN" dirty="0"/>
          </a:p>
          <a:p>
            <a:pPr marL="0" indent="0">
              <a:buNone/>
            </a:pPr>
            <a:r>
              <a:rPr lang="en-IN" b="1" dirty="0"/>
              <a:t>Re-active 					</a:t>
            </a:r>
            <a:r>
              <a:rPr lang="en-IN" dirty="0"/>
              <a:t>[Concern-crisis)</a:t>
            </a:r>
          </a:p>
          <a:p>
            <a:pPr lvl="1"/>
            <a:r>
              <a:rPr lang="en-IN" dirty="0"/>
              <a:t>Professional Care</a:t>
            </a:r>
          </a:p>
          <a:p>
            <a:pPr marL="0" indent="0">
              <a:buNone/>
            </a:pPr>
            <a:endParaRPr lang="en-IN" dirty="0"/>
          </a:p>
        </p:txBody>
      </p:sp>
    </p:spTree>
    <p:extLst>
      <p:ext uri="{BB962C8B-B14F-4D97-AF65-F5344CB8AC3E}">
        <p14:creationId xmlns:p14="http://schemas.microsoft.com/office/powerpoint/2010/main" val="1388823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4990E-DB26-440B-B2C4-45D19F2E429E}"/>
              </a:ext>
            </a:extLst>
          </p:cNvPr>
          <p:cNvSpPr>
            <a:spLocks noGrp="1"/>
          </p:cNvSpPr>
          <p:nvPr>
            <p:ph type="title"/>
          </p:nvPr>
        </p:nvSpPr>
        <p:spPr/>
        <p:txBody>
          <a:bodyPr/>
          <a:lstStyle/>
          <a:p>
            <a:r>
              <a:rPr lang="en-IN" dirty="0"/>
              <a:t>UGC Adopts UHV to Prepare Faculty for Human Values and Professional Ethics</a:t>
            </a:r>
          </a:p>
        </p:txBody>
      </p:sp>
      <p:pic>
        <p:nvPicPr>
          <p:cNvPr id="5" name="Picture 4">
            <a:extLst>
              <a:ext uri="{FF2B5EF4-FFF2-40B4-BE49-F238E27FC236}">
                <a16:creationId xmlns:a16="http://schemas.microsoft.com/office/drawing/2014/main" id="{741C8AFB-4C99-4C1D-8B30-3401537641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 y="533400"/>
            <a:ext cx="5943601" cy="3788041"/>
          </a:xfrm>
          <a:prstGeom prst="rect">
            <a:avLst/>
          </a:prstGeom>
        </p:spPr>
      </p:pic>
      <p:pic>
        <p:nvPicPr>
          <p:cNvPr id="11" name="Picture 10">
            <a:extLst>
              <a:ext uri="{FF2B5EF4-FFF2-40B4-BE49-F238E27FC236}">
                <a16:creationId xmlns:a16="http://schemas.microsoft.com/office/drawing/2014/main" id="{CB4061BF-EB9C-4E7F-A790-86D8E1CC67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0780" y="737109"/>
            <a:ext cx="5943600" cy="3453891"/>
          </a:xfrm>
          <a:prstGeom prst="rect">
            <a:avLst/>
          </a:prstGeom>
        </p:spPr>
      </p:pic>
    </p:spTree>
    <p:extLst>
      <p:ext uri="{BB962C8B-B14F-4D97-AF65-F5344CB8AC3E}">
        <p14:creationId xmlns:p14="http://schemas.microsoft.com/office/powerpoint/2010/main" val="1406944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9AC9A8D-E728-45C5-BCB6-321C2BE89EC3}"/>
              </a:ext>
            </a:extLst>
          </p:cNvPr>
          <p:cNvSpPr>
            <a:spLocks noGrp="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IN" altLang="en-US" dirty="0"/>
              <a:t>Process – We will Explore on our Own Right</a:t>
            </a:r>
            <a:endParaRPr lang="en-US" altLang="en-US" dirty="0"/>
          </a:p>
        </p:txBody>
      </p:sp>
      <p:sp>
        <p:nvSpPr>
          <p:cNvPr id="17411" name="Text Placeholder 2">
            <a:extLst>
              <a:ext uri="{FF2B5EF4-FFF2-40B4-BE49-F238E27FC236}">
                <a16:creationId xmlns:a16="http://schemas.microsoft.com/office/drawing/2014/main" id="{42231B1B-58F6-4AAD-8255-AF9791CBE84C}"/>
              </a:ext>
            </a:extLst>
          </p:cNvPr>
          <p:cNvSpPr>
            <a:spLocks noGrp="1" noChangeArrowheads="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Symbol" pitchFamily="18" charset="2"/>
              <a:buNone/>
            </a:pPr>
            <a:r>
              <a:rPr lang="en-GB" altLang="en-US" dirty="0"/>
              <a:t>Whatever is said is a </a:t>
            </a:r>
            <a:r>
              <a:rPr lang="en-GB" altLang="en-US" b="1" u="sng" dirty="0"/>
              <a:t>Proposal</a:t>
            </a:r>
            <a:endParaRPr lang="en-GB" altLang="en-US" dirty="0"/>
          </a:p>
          <a:p>
            <a:pPr>
              <a:buFont typeface="Symbol" pitchFamily="18" charset="2"/>
              <a:buNone/>
            </a:pPr>
            <a:r>
              <a:rPr lang="en-GB" altLang="en-US" b="1" dirty="0"/>
              <a:t>Verify </a:t>
            </a:r>
            <a:r>
              <a:rPr lang="en-GB" altLang="en-US" dirty="0"/>
              <a:t>it on Your Own Right – on the basis of our </a:t>
            </a:r>
            <a:r>
              <a:rPr lang="en-GB" altLang="en-US" b="1" u="sng" dirty="0"/>
              <a:t>Natural Acceptance</a:t>
            </a:r>
            <a:endParaRPr lang="en-GB" altLang="en-US" dirty="0"/>
          </a:p>
          <a:p>
            <a:pPr>
              <a:buFont typeface="Symbol" pitchFamily="18" charset="2"/>
              <a:buNone/>
            </a:pPr>
            <a:endParaRPr lang="en-GB" altLang="en-US" sz="1000" dirty="0"/>
          </a:p>
          <a:p>
            <a:pPr>
              <a:buFont typeface="Symbol" pitchFamily="18" charset="2"/>
              <a:buNone/>
            </a:pPr>
            <a:r>
              <a:rPr lang="en-GB" altLang="en-US" b="1" dirty="0">
                <a:solidFill>
                  <a:srgbClr val="FF0000"/>
                </a:solidFill>
              </a:rPr>
              <a:t>Do not assume it to be true or false</a:t>
            </a:r>
            <a:endParaRPr lang="en-GB" altLang="en-US" dirty="0"/>
          </a:p>
        </p:txBody>
      </p:sp>
      <p:sp>
        <p:nvSpPr>
          <p:cNvPr id="17412" name="Rectangle 1">
            <a:extLst>
              <a:ext uri="{FF2B5EF4-FFF2-40B4-BE49-F238E27FC236}">
                <a16:creationId xmlns:a16="http://schemas.microsoft.com/office/drawing/2014/main" id="{FBEBFE6B-24B5-41CF-8915-3039379CCDDC}"/>
              </a:ext>
            </a:extLst>
          </p:cNvPr>
          <p:cNvSpPr>
            <a:spLocks noChangeArrowheads="1"/>
          </p:cNvSpPr>
          <p:nvPr/>
        </p:nvSpPr>
        <p:spPr bwMode="auto">
          <a:xfrm>
            <a:off x="9448800" y="655320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More</a:t>
            </a:r>
            <a:endParaRPr lang="en-IN" altLang="en-US"/>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DC08CD-5A23-41F9-9D59-CB5D277C5FA1}"/>
              </a:ext>
            </a:extLst>
          </p:cNvPr>
          <p:cNvSpPr txBox="1"/>
          <p:nvPr/>
        </p:nvSpPr>
        <p:spPr>
          <a:xfrm>
            <a:off x="-1" y="2688721"/>
            <a:ext cx="6324600" cy="369332"/>
          </a:xfrm>
          <a:prstGeom prst="rect">
            <a:avLst/>
          </a:prstGeom>
          <a:noFill/>
        </p:spPr>
        <p:txBody>
          <a:bodyPr wrap="square">
            <a:spAutoFit/>
          </a:bodyPr>
          <a:lstStyle/>
          <a:p>
            <a:r>
              <a:rPr lang="en-US" altLang="en-US" dirty="0"/>
              <a:t>2023 – 320 Schools</a:t>
            </a:r>
            <a:endParaRPr lang="en-IN" dirty="0"/>
          </a:p>
        </p:txBody>
      </p:sp>
      <p:pic>
        <p:nvPicPr>
          <p:cNvPr id="10" name="Picture 9">
            <a:extLst>
              <a:ext uri="{FF2B5EF4-FFF2-40B4-BE49-F238E27FC236}">
                <a16:creationId xmlns:a16="http://schemas.microsoft.com/office/drawing/2014/main" id="{BDA32939-B8B2-4AFD-BB23-3C75D3A507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1336857"/>
            <a:ext cx="7239000" cy="3479244"/>
          </a:xfrm>
          <a:prstGeom prst="rect">
            <a:avLst/>
          </a:prstGeom>
        </p:spPr>
      </p:pic>
      <p:sp>
        <p:nvSpPr>
          <p:cNvPr id="11" name="TextBox 10">
            <a:extLst>
              <a:ext uri="{FF2B5EF4-FFF2-40B4-BE49-F238E27FC236}">
                <a16:creationId xmlns:a16="http://schemas.microsoft.com/office/drawing/2014/main" id="{9084C8A0-2D32-4E7E-87BC-C71885992C43}"/>
              </a:ext>
            </a:extLst>
          </p:cNvPr>
          <p:cNvSpPr txBox="1"/>
          <p:nvPr/>
        </p:nvSpPr>
        <p:spPr>
          <a:xfrm>
            <a:off x="4953000" y="886069"/>
            <a:ext cx="6324600" cy="369332"/>
          </a:xfrm>
          <a:prstGeom prst="rect">
            <a:avLst/>
          </a:prstGeom>
          <a:noFill/>
        </p:spPr>
        <p:txBody>
          <a:bodyPr wrap="square">
            <a:spAutoFit/>
          </a:bodyPr>
          <a:lstStyle/>
          <a:p>
            <a:r>
              <a:rPr lang="en-US" altLang="en-US" dirty="0"/>
              <a:t>2025 – 2000 Schools</a:t>
            </a:r>
            <a:endParaRPr lang="en-IN" dirty="0"/>
          </a:p>
        </p:txBody>
      </p:sp>
      <p:sp>
        <p:nvSpPr>
          <p:cNvPr id="13" name="Title 12">
            <a:extLst>
              <a:ext uri="{FF2B5EF4-FFF2-40B4-BE49-F238E27FC236}">
                <a16:creationId xmlns:a16="http://schemas.microsoft.com/office/drawing/2014/main" id="{83658A59-9BAB-402A-A939-D23E1AB5D1FC}"/>
              </a:ext>
            </a:extLst>
          </p:cNvPr>
          <p:cNvSpPr>
            <a:spLocks noGrp="1"/>
          </p:cNvSpPr>
          <p:nvPr>
            <p:ph type="title" idx="4294967295"/>
          </p:nvPr>
        </p:nvSpPr>
        <p:spPr>
          <a:xfrm>
            <a:off x="0" y="76200"/>
            <a:ext cx="12192000" cy="381000"/>
          </a:xfrm>
          <a:prstGeom prst="rect">
            <a:avLst/>
          </a:prstGeom>
        </p:spPr>
        <p:txBody>
          <a:bodyPr/>
          <a:lstStyle/>
          <a:p>
            <a:r>
              <a:rPr lang="en-IN" dirty="0"/>
              <a:t>UHV Introduced in MP Schools – 30 Session Program for Cl 9-12</a:t>
            </a:r>
          </a:p>
        </p:txBody>
      </p:sp>
      <p:sp>
        <p:nvSpPr>
          <p:cNvPr id="14" name="Title 12">
            <a:extLst>
              <a:ext uri="{FF2B5EF4-FFF2-40B4-BE49-F238E27FC236}">
                <a16:creationId xmlns:a16="http://schemas.microsoft.com/office/drawing/2014/main" id="{10F8F30A-79E8-4402-A3F4-10E6EE020D4C}"/>
              </a:ext>
            </a:extLst>
          </p:cNvPr>
          <p:cNvSpPr txBox="1">
            <a:spLocks/>
          </p:cNvSpPr>
          <p:nvPr/>
        </p:nvSpPr>
        <p:spPr>
          <a:xfrm>
            <a:off x="0" y="76201"/>
            <a:ext cx="12192000" cy="380999"/>
          </a:xfrm>
          <a:prstGeom prst="rect">
            <a:avLst/>
          </a:prstGeom>
        </p:spPr>
        <p:txBody>
          <a:bodyPr/>
          <a:lstStyle>
            <a:lvl1pPr algn="l" rtl="0" eaLnBrk="0" fontAlgn="base" hangingPunct="0">
              <a:spcBef>
                <a:spcPct val="0"/>
              </a:spcBef>
              <a:spcAft>
                <a:spcPct val="0"/>
              </a:spcAft>
              <a:defRPr sz="2200" b="1" kern="1200">
                <a:solidFill>
                  <a:schemeClr val="bg1"/>
                </a:solidFill>
                <a:latin typeface="Arial" pitchFamily="34" charset="0"/>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IN" dirty="0">
                <a:solidFill>
                  <a:schemeClr val="tx1"/>
                </a:solidFill>
              </a:rPr>
              <a:t>UHV Introduced in MP Schools – “</a:t>
            </a:r>
            <a:r>
              <a:rPr lang="en-IN" i="1" dirty="0">
                <a:solidFill>
                  <a:schemeClr val="tx1"/>
                </a:solidFill>
              </a:rPr>
              <a:t>Anand Sabha</a:t>
            </a:r>
            <a:r>
              <a:rPr lang="en-IN" dirty="0">
                <a:solidFill>
                  <a:schemeClr val="tx1"/>
                </a:solidFill>
              </a:rPr>
              <a:t>” a 30 Session Program for Cl 9-12</a:t>
            </a:r>
          </a:p>
        </p:txBody>
      </p:sp>
      <p:sp>
        <p:nvSpPr>
          <p:cNvPr id="15" name="Title 12">
            <a:extLst>
              <a:ext uri="{FF2B5EF4-FFF2-40B4-BE49-F238E27FC236}">
                <a16:creationId xmlns:a16="http://schemas.microsoft.com/office/drawing/2014/main" id="{3233E298-94BE-483C-82E9-22F7432317E3}"/>
              </a:ext>
            </a:extLst>
          </p:cNvPr>
          <p:cNvSpPr txBox="1">
            <a:spLocks/>
          </p:cNvSpPr>
          <p:nvPr/>
        </p:nvSpPr>
        <p:spPr>
          <a:xfrm>
            <a:off x="6477000" y="4994933"/>
            <a:ext cx="5638800" cy="380999"/>
          </a:xfrm>
          <a:prstGeom prst="rect">
            <a:avLst/>
          </a:prstGeom>
        </p:spPr>
        <p:txBody>
          <a:bodyPr/>
          <a:lstStyle>
            <a:lvl1pPr algn="l" rtl="0" eaLnBrk="0" fontAlgn="base" hangingPunct="0">
              <a:spcBef>
                <a:spcPct val="0"/>
              </a:spcBef>
              <a:spcAft>
                <a:spcPct val="0"/>
              </a:spcAft>
              <a:defRPr sz="2200" b="1" kern="1200">
                <a:solidFill>
                  <a:schemeClr val="bg1"/>
                </a:solidFill>
                <a:latin typeface="Arial" pitchFamily="34" charset="0"/>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342900" indent="-342900">
              <a:buFontTx/>
              <a:buChar char="-"/>
            </a:pPr>
            <a:r>
              <a:rPr lang="en-IN" b="0" dirty="0">
                <a:solidFill>
                  <a:schemeClr val="tx1"/>
                </a:solidFill>
              </a:rPr>
              <a:t> Textbook and workbook for each class</a:t>
            </a:r>
          </a:p>
          <a:p>
            <a:pPr marL="342900" indent="-342900">
              <a:buFontTx/>
              <a:buChar char="-"/>
            </a:pPr>
            <a:endParaRPr lang="en-IN" b="0" dirty="0">
              <a:solidFill>
                <a:schemeClr val="tx1"/>
              </a:solidFill>
            </a:endParaRPr>
          </a:p>
          <a:p>
            <a:pPr marL="342900" indent="-342900">
              <a:buFontTx/>
              <a:buChar char="-"/>
            </a:pPr>
            <a:r>
              <a:rPr lang="en-IN" b="0" dirty="0">
                <a:solidFill>
                  <a:schemeClr val="tx1"/>
                </a:solidFill>
              </a:rPr>
              <a:t>Teacher orientation</a:t>
            </a:r>
          </a:p>
          <a:p>
            <a:pPr marL="342900" indent="-342900">
              <a:buFontTx/>
              <a:buChar char="-"/>
            </a:pPr>
            <a:endParaRPr lang="en-IN" b="0" dirty="0">
              <a:solidFill>
                <a:schemeClr val="tx1"/>
              </a:solidFill>
            </a:endParaRPr>
          </a:p>
          <a:p>
            <a:pPr marL="342900" indent="-342900">
              <a:buFontTx/>
              <a:buChar char="-"/>
            </a:pPr>
            <a:r>
              <a:rPr lang="en-IN" b="0" dirty="0">
                <a:solidFill>
                  <a:schemeClr val="tx1"/>
                </a:solidFill>
              </a:rPr>
              <a:t>Familiarisation of principals/DEOs/JDs…</a:t>
            </a:r>
          </a:p>
          <a:p>
            <a:pPr marL="342900" indent="-342900">
              <a:buFontTx/>
              <a:buChar char="-"/>
            </a:pPr>
            <a:endParaRPr lang="en-IN" b="0" dirty="0">
              <a:solidFill>
                <a:schemeClr val="tx1"/>
              </a:solidFill>
            </a:endParaRPr>
          </a:p>
        </p:txBody>
      </p:sp>
      <p:sp>
        <p:nvSpPr>
          <p:cNvPr id="16" name="Title 12">
            <a:extLst>
              <a:ext uri="{FF2B5EF4-FFF2-40B4-BE49-F238E27FC236}">
                <a16:creationId xmlns:a16="http://schemas.microsoft.com/office/drawing/2014/main" id="{582DF763-98DC-43CB-AA2F-D860869056E2}"/>
              </a:ext>
            </a:extLst>
          </p:cNvPr>
          <p:cNvSpPr txBox="1">
            <a:spLocks/>
          </p:cNvSpPr>
          <p:nvPr/>
        </p:nvSpPr>
        <p:spPr>
          <a:xfrm>
            <a:off x="76200" y="654842"/>
            <a:ext cx="4800600" cy="792958"/>
          </a:xfrm>
          <a:prstGeom prst="rect">
            <a:avLst/>
          </a:prstGeom>
        </p:spPr>
        <p:txBody>
          <a:bodyPr/>
          <a:lstStyle>
            <a:lvl1pPr algn="l" rtl="0" eaLnBrk="0" fontAlgn="base" hangingPunct="0">
              <a:spcBef>
                <a:spcPct val="0"/>
              </a:spcBef>
              <a:spcAft>
                <a:spcPct val="0"/>
              </a:spcAft>
              <a:defRPr sz="2200" b="1" kern="1200">
                <a:solidFill>
                  <a:schemeClr val="bg1"/>
                </a:solidFill>
                <a:latin typeface="Arial" pitchFamily="34" charset="0"/>
                <a:ea typeface="+mj-ea"/>
                <a:cs typeface="+mj-cs"/>
              </a:defRPr>
            </a:lvl1pPr>
            <a:lvl2pPr algn="l" rtl="0" eaLnBrk="0" fontAlgn="base" hangingPunct="0">
              <a:spcBef>
                <a:spcPct val="0"/>
              </a:spcBef>
              <a:spcAft>
                <a:spcPct val="0"/>
              </a:spcAft>
              <a:defRPr sz="2200" b="1">
                <a:solidFill>
                  <a:schemeClr val="bg1"/>
                </a:solidFill>
                <a:latin typeface="Arial" charset="0"/>
              </a:defRPr>
            </a:lvl2pPr>
            <a:lvl3pPr algn="l" rtl="0" eaLnBrk="0" fontAlgn="base" hangingPunct="0">
              <a:spcBef>
                <a:spcPct val="0"/>
              </a:spcBef>
              <a:spcAft>
                <a:spcPct val="0"/>
              </a:spcAft>
              <a:defRPr sz="2200" b="1">
                <a:solidFill>
                  <a:schemeClr val="bg1"/>
                </a:solidFill>
                <a:latin typeface="Arial" charset="0"/>
              </a:defRPr>
            </a:lvl3pPr>
            <a:lvl4pPr algn="l" rtl="0" eaLnBrk="0" fontAlgn="base" hangingPunct="0">
              <a:spcBef>
                <a:spcPct val="0"/>
              </a:spcBef>
              <a:spcAft>
                <a:spcPct val="0"/>
              </a:spcAft>
              <a:defRPr sz="2200" b="1">
                <a:solidFill>
                  <a:schemeClr val="bg1"/>
                </a:solidFill>
                <a:latin typeface="Arial" charset="0"/>
              </a:defRPr>
            </a:lvl4pPr>
            <a:lvl5pPr algn="l" rtl="0" eaLnBrk="0" fontAlgn="base" hangingPunct="0">
              <a:spcBef>
                <a:spcPct val="0"/>
              </a:spcBef>
              <a:spcAft>
                <a:spcPct val="0"/>
              </a:spcAft>
              <a:defRPr sz="2200" b="1">
                <a:solidFill>
                  <a:schemeClr val="bg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IN" b="0" dirty="0">
                <a:solidFill>
                  <a:schemeClr val="tx1"/>
                </a:solidFill>
              </a:rPr>
              <a:t>In collaboration with Rajya Anand </a:t>
            </a:r>
            <a:r>
              <a:rPr lang="en-IN" b="0" dirty="0" err="1">
                <a:solidFill>
                  <a:schemeClr val="tx1"/>
                </a:solidFill>
              </a:rPr>
              <a:t>Sansthan</a:t>
            </a:r>
            <a:r>
              <a:rPr lang="en-IN" b="0" dirty="0">
                <a:solidFill>
                  <a:schemeClr val="tx1"/>
                </a:solidFill>
              </a:rPr>
              <a:t>, Govt. of MP</a:t>
            </a:r>
          </a:p>
        </p:txBody>
      </p:sp>
      <p:pic>
        <p:nvPicPr>
          <p:cNvPr id="7" name="Picture 6">
            <a:extLst>
              <a:ext uri="{FF2B5EF4-FFF2-40B4-BE49-F238E27FC236}">
                <a16:creationId xmlns:a16="http://schemas.microsoft.com/office/drawing/2014/main" id="{606E6EC0-86B6-428E-A032-6C04C72011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58053"/>
            <a:ext cx="6324600" cy="3775786"/>
          </a:xfrm>
          <a:prstGeom prst="rect">
            <a:avLst/>
          </a:prstGeom>
        </p:spPr>
      </p:pic>
    </p:spTree>
    <p:extLst>
      <p:ext uri="{BB962C8B-B14F-4D97-AF65-F5344CB8AC3E}">
        <p14:creationId xmlns:p14="http://schemas.microsoft.com/office/powerpoint/2010/main" val="947660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E94F-044D-4C2B-9799-97C17B26D165}"/>
              </a:ext>
            </a:extLst>
          </p:cNvPr>
          <p:cNvSpPr>
            <a:spLocks noGrp="1"/>
          </p:cNvSpPr>
          <p:nvPr>
            <p:ph type="title"/>
          </p:nvPr>
        </p:nvSpPr>
        <p:spPr/>
        <p:txBody>
          <a:bodyPr/>
          <a:lstStyle/>
          <a:p>
            <a:r>
              <a:rPr lang="en-US" dirty="0"/>
              <a:t>UHV Workshops for Jail Inmates – Experience from Kanpur Jail</a:t>
            </a:r>
            <a:endParaRPr lang="en-IN" dirty="0"/>
          </a:p>
        </p:txBody>
      </p:sp>
      <p:pic>
        <p:nvPicPr>
          <p:cNvPr id="5" name="Picture 4">
            <a:extLst>
              <a:ext uri="{FF2B5EF4-FFF2-40B4-BE49-F238E27FC236}">
                <a16:creationId xmlns:a16="http://schemas.microsoft.com/office/drawing/2014/main" id="{E5D3B260-98D5-41B0-92F8-8E4AB8BE12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380" y="3886200"/>
            <a:ext cx="3002280" cy="2663313"/>
          </a:xfrm>
          <a:prstGeom prst="rect">
            <a:avLst/>
          </a:prstGeom>
        </p:spPr>
      </p:pic>
      <p:pic>
        <p:nvPicPr>
          <p:cNvPr id="7" name="Picture 6">
            <a:extLst>
              <a:ext uri="{FF2B5EF4-FFF2-40B4-BE49-F238E27FC236}">
                <a16:creationId xmlns:a16="http://schemas.microsoft.com/office/drawing/2014/main" id="{0F5E4DF7-D69E-4312-9D98-D6DCC519EB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0963" y="570270"/>
            <a:ext cx="5556289" cy="3544529"/>
          </a:xfrm>
          <a:prstGeom prst="rect">
            <a:avLst/>
          </a:prstGeom>
        </p:spPr>
      </p:pic>
      <p:sp>
        <p:nvSpPr>
          <p:cNvPr id="9" name="TextBox 8">
            <a:extLst>
              <a:ext uri="{FF2B5EF4-FFF2-40B4-BE49-F238E27FC236}">
                <a16:creationId xmlns:a16="http://schemas.microsoft.com/office/drawing/2014/main" id="{562C64B7-479B-4500-8EE3-574A8013300B}"/>
              </a:ext>
            </a:extLst>
          </p:cNvPr>
          <p:cNvSpPr txBox="1"/>
          <p:nvPr/>
        </p:nvSpPr>
        <p:spPr>
          <a:xfrm>
            <a:off x="6705600" y="4082534"/>
            <a:ext cx="5334000" cy="2031325"/>
          </a:xfrm>
          <a:prstGeom prst="rect">
            <a:avLst/>
          </a:prstGeom>
          <a:noFill/>
        </p:spPr>
        <p:txBody>
          <a:bodyPr wrap="square">
            <a:spAutoFit/>
          </a:bodyPr>
          <a:lstStyle/>
          <a:p>
            <a:r>
              <a:rPr lang="en-US" dirty="0"/>
              <a:t>64% inmates are educated (class 10 or beyond)</a:t>
            </a:r>
          </a:p>
          <a:p>
            <a:r>
              <a:rPr lang="en-US" dirty="0"/>
              <a:t>28% inmates are graduates, post graduates or having a technical degree</a:t>
            </a:r>
          </a:p>
          <a:p>
            <a:endParaRPr lang="en-US" dirty="0"/>
          </a:p>
          <a:p>
            <a:r>
              <a:rPr lang="en-US" dirty="0"/>
              <a:t>This raises the question about the education</a:t>
            </a:r>
            <a:r>
              <a:rPr lang="en-IN" dirty="0"/>
              <a:t> </a:t>
            </a:r>
          </a:p>
          <a:p>
            <a:endParaRPr lang="en-IN" dirty="0"/>
          </a:p>
          <a:p>
            <a:r>
              <a:rPr lang="en-IN" dirty="0"/>
              <a:t>and the need to make it holistic and value-based…</a:t>
            </a:r>
            <a:endParaRPr lang="en-US" dirty="0"/>
          </a:p>
        </p:txBody>
      </p:sp>
      <p:pic>
        <p:nvPicPr>
          <p:cNvPr id="4" name="Picture 3">
            <a:extLst>
              <a:ext uri="{FF2B5EF4-FFF2-40B4-BE49-F238E27FC236}">
                <a16:creationId xmlns:a16="http://schemas.microsoft.com/office/drawing/2014/main" id="{C3FDE486-4616-41DE-8AB3-DE762C52B1E6}"/>
              </a:ext>
            </a:extLst>
          </p:cNvPr>
          <p:cNvPicPr>
            <a:picLocks noChangeAspect="1"/>
          </p:cNvPicPr>
          <p:nvPr/>
        </p:nvPicPr>
        <p:blipFill>
          <a:blip r:embed="rId4"/>
          <a:stretch>
            <a:fillRect/>
          </a:stretch>
        </p:blipFill>
        <p:spPr>
          <a:xfrm>
            <a:off x="113380" y="643053"/>
            <a:ext cx="6592220" cy="2663313"/>
          </a:xfrm>
          <a:prstGeom prst="rect">
            <a:avLst/>
          </a:prstGeom>
        </p:spPr>
      </p:pic>
      <p:sp>
        <p:nvSpPr>
          <p:cNvPr id="6" name="Arrow: Up 5">
            <a:extLst>
              <a:ext uri="{FF2B5EF4-FFF2-40B4-BE49-F238E27FC236}">
                <a16:creationId xmlns:a16="http://schemas.microsoft.com/office/drawing/2014/main" id="{012703D5-EEC2-4B7C-A2BA-ED433C654F68}"/>
              </a:ext>
            </a:extLst>
          </p:cNvPr>
          <p:cNvSpPr/>
          <p:nvPr/>
        </p:nvSpPr>
        <p:spPr>
          <a:xfrm rot="2700552">
            <a:off x="3389091" y="3464619"/>
            <a:ext cx="228600" cy="867965"/>
          </a:xfrm>
          <a:prstGeom prst="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157783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B9031E1-F97F-4F5F-9BA7-30761569ED25}"/>
              </a:ext>
            </a:extLst>
          </p:cNvPr>
          <p:cNvSpPr/>
          <p:nvPr/>
        </p:nvSpPr>
        <p:spPr>
          <a:xfrm>
            <a:off x="84859" y="1928926"/>
            <a:ext cx="3146713" cy="4773210"/>
          </a:xfrm>
          <a:prstGeom prst="roundRect">
            <a:avLst/>
          </a:prstGeom>
          <a:solidFill>
            <a:srgbClr val="FFC000"/>
          </a:solidFill>
          <a:ln>
            <a:solidFill>
              <a:srgbClr val="80008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881B86AC-1436-4806-9540-44574E993AF1}"/>
              </a:ext>
            </a:extLst>
          </p:cNvPr>
          <p:cNvSpPr>
            <a:spLocks noGrp="1"/>
          </p:cNvSpPr>
          <p:nvPr>
            <p:ph type="title" idx="4294967295"/>
          </p:nvPr>
        </p:nvSpPr>
        <p:spPr>
          <a:xfrm>
            <a:off x="3377044" y="0"/>
            <a:ext cx="8814955" cy="381000"/>
          </a:xfrm>
          <a:prstGeom prst="rect">
            <a:avLst/>
          </a:prstGeom>
          <a:noFill/>
        </p:spPr>
        <p:txBody>
          <a:bodyPr/>
          <a:lstStyle/>
          <a:p>
            <a:pPr algn="ctr"/>
            <a:r>
              <a:rPr lang="en-IN" dirty="0">
                <a:solidFill>
                  <a:srgbClr val="800080"/>
                </a:solidFill>
              </a:rPr>
              <a:t>IRMA Evaluated AICTE’s Efforts on Universal Human Values</a:t>
            </a:r>
          </a:p>
        </p:txBody>
      </p:sp>
      <p:sp>
        <p:nvSpPr>
          <p:cNvPr id="3" name="Text Placeholder 2">
            <a:extLst>
              <a:ext uri="{FF2B5EF4-FFF2-40B4-BE49-F238E27FC236}">
                <a16:creationId xmlns:a16="http://schemas.microsoft.com/office/drawing/2014/main" id="{F4E566E9-5A00-4D63-9DB7-90C2835765ED}"/>
              </a:ext>
            </a:extLst>
          </p:cNvPr>
          <p:cNvSpPr>
            <a:spLocks noGrp="1"/>
          </p:cNvSpPr>
          <p:nvPr>
            <p:ph type="body" sz="quarter" idx="4294967295"/>
          </p:nvPr>
        </p:nvSpPr>
        <p:spPr>
          <a:xfrm>
            <a:off x="3377046" y="464126"/>
            <a:ext cx="8814954" cy="844200"/>
          </a:xfrm>
          <a:prstGeom prst="rect">
            <a:avLst/>
          </a:prstGeom>
        </p:spPr>
        <p:txBody>
          <a:bodyPr>
            <a:normAutofit fontScale="77500" lnSpcReduction="20000"/>
          </a:bodyPr>
          <a:lstStyle/>
          <a:p>
            <a:pPr marL="0" indent="0" algn="ctr">
              <a:buNone/>
            </a:pPr>
            <a:r>
              <a:rPr lang="en-US" sz="2200" b="1" i="1" dirty="0"/>
              <a:t>“UHV helps in the development of a </a:t>
            </a:r>
            <a:r>
              <a:rPr lang="en-US" sz="2200" b="1" i="1" dirty="0">
                <a:solidFill>
                  <a:srgbClr val="800080"/>
                </a:solidFill>
              </a:rPr>
              <a:t>holistic, humane vision of life</a:t>
            </a:r>
            <a:r>
              <a:rPr lang="en-US" sz="2200" b="1" i="1" dirty="0"/>
              <a:t>, </a:t>
            </a:r>
          </a:p>
          <a:p>
            <a:pPr marL="0" indent="0" algn="ctr">
              <a:buNone/>
            </a:pPr>
            <a:r>
              <a:rPr lang="en-US" sz="2200" b="1" i="1" dirty="0">
                <a:solidFill>
                  <a:srgbClr val="800080"/>
                </a:solidFill>
              </a:rPr>
              <a:t>understanding the purpose of life</a:t>
            </a:r>
            <a:r>
              <a:rPr lang="en-US" sz="2200" b="1" i="1" dirty="0"/>
              <a:t>, and </a:t>
            </a:r>
          </a:p>
          <a:p>
            <a:pPr marL="0" indent="0" algn="ctr">
              <a:buNone/>
            </a:pPr>
            <a:r>
              <a:rPr lang="en-US" sz="2200" b="1" i="1" dirty="0">
                <a:solidFill>
                  <a:srgbClr val="800080"/>
                </a:solidFill>
              </a:rPr>
              <a:t>a shift from materialistic to meaningful goals</a:t>
            </a:r>
            <a:r>
              <a:rPr lang="en-US" sz="2200" b="1" i="1" dirty="0"/>
              <a:t>”</a:t>
            </a:r>
          </a:p>
        </p:txBody>
      </p:sp>
      <p:sp>
        <p:nvSpPr>
          <p:cNvPr id="6" name="TextBox 5">
            <a:extLst>
              <a:ext uri="{FF2B5EF4-FFF2-40B4-BE49-F238E27FC236}">
                <a16:creationId xmlns:a16="http://schemas.microsoft.com/office/drawing/2014/main" id="{FB13C9D9-E12B-4ADE-84F9-2D49511F3951}"/>
              </a:ext>
            </a:extLst>
          </p:cNvPr>
          <p:cNvSpPr txBox="1"/>
          <p:nvPr/>
        </p:nvSpPr>
        <p:spPr>
          <a:xfrm>
            <a:off x="84859" y="2062335"/>
            <a:ext cx="3146713" cy="4247317"/>
          </a:xfrm>
          <a:prstGeom prst="rect">
            <a:avLst/>
          </a:prstGeom>
          <a:noFill/>
        </p:spPr>
        <p:txBody>
          <a:bodyPr wrap="square">
            <a:spAutoFit/>
          </a:bodyPr>
          <a:lstStyle/>
          <a:p>
            <a:pPr algn="ctr"/>
            <a:r>
              <a:rPr lang="en-US" dirty="0">
                <a:solidFill>
                  <a:srgbClr val="800080"/>
                </a:solidFill>
              </a:rPr>
              <a:t>IRMA conducted a</a:t>
            </a:r>
          </a:p>
          <a:p>
            <a:pPr algn="ctr"/>
            <a:endParaRPr lang="en-US" sz="2400" dirty="0">
              <a:solidFill>
                <a:srgbClr val="800080"/>
              </a:solidFill>
            </a:endParaRPr>
          </a:p>
          <a:p>
            <a:pPr algn="ctr"/>
            <a:r>
              <a:rPr lang="en-US" sz="2400" dirty="0">
                <a:solidFill>
                  <a:srgbClr val="800080"/>
                </a:solidFill>
              </a:rPr>
              <a:t>quantitative study </a:t>
            </a:r>
          </a:p>
          <a:p>
            <a:pPr algn="ctr"/>
            <a:r>
              <a:rPr lang="en-US" dirty="0">
                <a:solidFill>
                  <a:srgbClr val="800080"/>
                </a:solidFill>
              </a:rPr>
              <a:t>and a </a:t>
            </a:r>
          </a:p>
          <a:p>
            <a:pPr algn="ctr"/>
            <a:r>
              <a:rPr lang="en-US" sz="2400" dirty="0">
                <a:solidFill>
                  <a:srgbClr val="800080"/>
                </a:solidFill>
              </a:rPr>
              <a:t>longitudinal study</a:t>
            </a:r>
          </a:p>
          <a:p>
            <a:pPr marL="0" indent="0" algn="ctr">
              <a:buNone/>
            </a:pPr>
            <a:endParaRPr lang="en-US" sz="2400" b="0" dirty="0">
              <a:solidFill>
                <a:srgbClr val="800080"/>
              </a:solidFill>
            </a:endParaRPr>
          </a:p>
          <a:p>
            <a:pPr marL="0" indent="0" algn="ctr">
              <a:buNone/>
            </a:pPr>
            <a:r>
              <a:rPr lang="en-US" sz="1800" b="0" dirty="0">
                <a:solidFill>
                  <a:srgbClr val="800080"/>
                </a:solidFill>
              </a:rPr>
              <a:t>covering a sample of over</a:t>
            </a:r>
          </a:p>
          <a:p>
            <a:pPr marL="0" indent="0" algn="ctr">
              <a:buNone/>
            </a:pPr>
            <a:r>
              <a:rPr lang="en-US" sz="2400" b="0" dirty="0">
                <a:solidFill>
                  <a:srgbClr val="800080"/>
                </a:solidFill>
              </a:rPr>
              <a:t>27,036 faculty</a:t>
            </a:r>
            <a:r>
              <a:rPr lang="en-US" sz="1800" b="0" dirty="0">
                <a:solidFill>
                  <a:srgbClr val="800080"/>
                </a:solidFill>
              </a:rPr>
              <a:t> </a:t>
            </a:r>
          </a:p>
          <a:p>
            <a:pPr marL="0" indent="0" algn="ctr">
              <a:buNone/>
            </a:pPr>
            <a:r>
              <a:rPr lang="en-US" sz="2400" b="0" dirty="0">
                <a:solidFill>
                  <a:srgbClr val="800080"/>
                </a:solidFill>
              </a:rPr>
              <a:t>11,000 students </a:t>
            </a:r>
          </a:p>
          <a:p>
            <a:pPr marL="0" indent="0" algn="ctr">
              <a:buNone/>
            </a:pPr>
            <a:r>
              <a:rPr lang="en-US" dirty="0">
                <a:solidFill>
                  <a:srgbClr val="800080"/>
                </a:solidFill>
              </a:rPr>
              <a:t>of </a:t>
            </a:r>
            <a:r>
              <a:rPr lang="en-US" sz="2400" b="0" dirty="0">
                <a:solidFill>
                  <a:srgbClr val="800080"/>
                </a:solidFill>
              </a:rPr>
              <a:t>5,325 institutions</a:t>
            </a:r>
            <a:r>
              <a:rPr lang="en-US" sz="1800" b="0" dirty="0">
                <a:solidFill>
                  <a:srgbClr val="800080"/>
                </a:solidFill>
              </a:rPr>
              <a:t> </a:t>
            </a:r>
          </a:p>
          <a:p>
            <a:pPr marL="0" indent="0" algn="ctr">
              <a:buNone/>
            </a:pPr>
            <a:r>
              <a:rPr lang="en-US" sz="1800" b="0" dirty="0">
                <a:solidFill>
                  <a:srgbClr val="800080"/>
                </a:solidFill>
              </a:rPr>
              <a:t>from </a:t>
            </a:r>
            <a:r>
              <a:rPr lang="en-US" sz="2400" dirty="0">
                <a:solidFill>
                  <a:srgbClr val="800080"/>
                </a:solidFill>
              </a:rPr>
              <a:t>34 states and union territories </a:t>
            </a:r>
            <a:r>
              <a:rPr lang="en-US" sz="1800" b="0" dirty="0">
                <a:solidFill>
                  <a:srgbClr val="800080"/>
                </a:solidFill>
              </a:rPr>
              <a:t>of the Nation </a:t>
            </a:r>
          </a:p>
        </p:txBody>
      </p:sp>
      <p:sp>
        <p:nvSpPr>
          <p:cNvPr id="11" name="Rectangle: Rounded Corners 10">
            <a:extLst>
              <a:ext uri="{FF2B5EF4-FFF2-40B4-BE49-F238E27FC236}">
                <a16:creationId xmlns:a16="http://schemas.microsoft.com/office/drawing/2014/main" id="{035D4874-2F46-411F-A26C-2A56180E193F}"/>
              </a:ext>
            </a:extLst>
          </p:cNvPr>
          <p:cNvSpPr/>
          <p:nvPr/>
        </p:nvSpPr>
        <p:spPr>
          <a:xfrm>
            <a:off x="3377046" y="1437017"/>
            <a:ext cx="8521904" cy="363218"/>
          </a:xfrm>
          <a:prstGeom prst="roundRect">
            <a:avLst/>
          </a:prstGeom>
          <a:solidFill>
            <a:srgbClr val="FFC000"/>
          </a:solidFill>
          <a:ln>
            <a:solidFill>
              <a:srgbClr val="80008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800080"/>
                </a:solidFill>
              </a:rPr>
              <a:t>5 Key Findings</a:t>
            </a:r>
          </a:p>
        </p:txBody>
      </p:sp>
      <p:pic>
        <p:nvPicPr>
          <p:cNvPr id="34" name="Picture 33">
            <a:extLst>
              <a:ext uri="{FF2B5EF4-FFF2-40B4-BE49-F238E27FC236}">
                <a16:creationId xmlns:a16="http://schemas.microsoft.com/office/drawing/2014/main" id="{66FD46A0-6BFC-4F5D-8930-88783F436A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7046" y="1928926"/>
            <a:ext cx="8521904" cy="4850116"/>
          </a:xfrm>
          <a:prstGeom prst="rect">
            <a:avLst/>
          </a:prstGeom>
        </p:spPr>
      </p:pic>
      <p:pic>
        <p:nvPicPr>
          <p:cNvPr id="36" name="Picture 35">
            <a:extLst>
              <a:ext uri="{FF2B5EF4-FFF2-40B4-BE49-F238E27FC236}">
                <a16:creationId xmlns:a16="http://schemas.microsoft.com/office/drawing/2014/main" id="{80BCA9FA-BF62-4B48-B6AE-4F230F41A9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7530" y="113368"/>
            <a:ext cx="1801209" cy="1188030"/>
          </a:xfrm>
          <a:prstGeom prst="rect">
            <a:avLst/>
          </a:prstGeom>
        </p:spPr>
      </p:pic>
    </p:spTree>
    <p:extLst>
      <p:ext uri="{BB962C8B-B14F-4D97-AF65-F5344CB8AC3E}">
        <p14:creationId xmlns:p14="http://schemas.microsoft.com/office/powerpoint/2010/main" val="2958077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ED49-FCC1-4B91-8853-348A6B3F1727}"/>
              </a:ext>
            </a:extLst>
          </p:cNvPr>
          <p:cNvSpPr>
            <a:spLocks noGrp="1"/>
          </p:cNvSpPr>
          <p:nvPr>
            <p:ph type="title"/>
          </p:nvPr>
        </p:nvSpPr>
        <p:spPr/>
        <p:txBody>
          <a:bodyPr/>
          <a:lstStyle/>
          <a:p>
            <a:r>
              <a:rPr lang="en-US" dirty="0"/>
              <a:t>Observations on IRMA Impact Study by AICTE Steering Committee (held 2-3 Dec 2024)</a:t>
            </a:r>
            <a:endParaRPr lang="en-IN" dirty="0"/>
          </a:p>
        </p:txBody>
      </p:sp>
      <p:sp>
        <p:nvSpPr>
          <p:cNvPr id="3" name="Text Placeholder 2">
            <a:extLst>
              <a:ext uri="{FF2B5EF4-FFF2-40B4-BE49-F238E27FC236}">
                <a16:creationId xmlns:a16="http://schemas.microsoft.com/office/drawing/2014/main" id="{3F358190-B997-490C-BE18-A9564E81C229}"/>
              </a:ext>
            </a:extLst>
          </p:cNvPr>
          <p:cNvSpPr>
            <a:spLocks noGrp="1"/>
          </p:cNvSpPr>
          <p:nvPr>
            <p:ph type="body" sz="quarter" idx="13"/>
          </p:nvPr>
        </p:nvSpPr>
        <p:spPr/>
        <p:txBody>
          <a:bodyPr>
            <a:normAutofit/>
          </a:bodyPr>
          <a:lstStyle/>
          <a:p>
            <a:pPr marL="0" indent="0">
              <a:buNone/>
            </a:pPr>
            <a:r>
              <a:rPr lang="en-US" dirty="0"/>
              <a:t>“The committee advocates for </a:t>
            </a:r>
            <a:r>
              <a:rPr lang="en-US" b="1" dirty="0"/>
              <a:t>extending UHV courses to all higher education institutions</a:t>
            </a:r>
            <a:r>
              <a:rPr lang="en-US" dirty="0"/>
              <a:t>, not just technical ones and </a:t>
            </a:r>
            <a:r>
              <a:rPr lang="en-US" b="1" dirty="0"/>
              <a:t>views AICTE’s role as an initiator and prototype developer</a:t>
            </a:r>
            <a:r>
              <a:rPr lang="en-US" dirty="0"/>
              <a:t>, with the ultimate goal of broader adoption across the education system (</a:t>
            </a:r>
            <a:r>
              <a:rPr lang="en-US" dirty="0" err="1"/>
              <a:t>pt</a:t>
            </a:r>
            <a:r>
              <a:rPr lang="en-US" dirty="0"/>
              <a:t> 7)”.</a:t>
            </a:r>
          </a:p>
          <a:p>
            <a:pPr marL="0" indent="0">
              <a:buNone/>
            </a:pPr>
            <a:endParaRPr lang="en-US" sz="1000" dirty="0"/>
          </a:p>
          <a:p>
            <a:pPr marL="0" indent="0">
              <a:buNone/>
            </a:pPr>
            <a:r>
              <a:rPr lang="en-US" dirty="0"/>
              <a:t>“The committee agrees with the recommendation to </a:t>
            </a:r>
            <a:r>
              <a:rPr lang="en-US" b="1" dirty="0"/>
              <a:t>extend the program to the K-12 level</a:t>
            </a:r>
            <a:r>
              <a:rPr lang="en-US" dirty="0"/>
              <a:t>, </a:t>
            </a:r>
            <a:r>
              <a:rPr lang="en-US" b="1" dirty="0"/>
              <a:t>particularly from the 9th grade onwards</a:t>
            </a:r>
            <a:r>
              <a:rPr lang="en-US" dirty="0"/>
              <a:t> to create a deeper and longer-lasting impact (</a:t>
            </a:r>
            <a:r>
              <a:rPr lang="en-US" dirty="0" err="1"/>
              <a:t>pt</a:t>
            </a:r>
            <a:r>
              <a:rPr lang="en-US" dirty="0"/>
              <a:t> 6)”</a:t>
            </a:r>
          </a:p>
        </p:txBody>
      </p:sp>
    </p:spTree>
    <p:extLst>
      <p:ext uri="{BB962C8B-B14F-4D97-AF65-F5344CB8AC3E}">
        <p14:creationId xmlns:p14="http://schemas.microsoft.com/office/powerpoint/2010/main" val="3599762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80F3C1-782B-4820-9209-91D8B02B70DA}"/>
              </a:ext>
            </a:extLst>
          </p:cNvPr>
          <p:cNvSpPr>
            <a:spLocks noGrp="1"/>
          </p:cNvSpPr>
          <p:nvPr>
            <p:ph type="title"/>
          </p:nvPr>
        </p:nvSpPr>
        <p:spPr/>
        <p:txBody>
          <a:bodyPr/>
          <a:lstStyle/>
          <a:p>
            <a:r>
              <a:rPr lang="en-IN" dirty="0"/>
              <a:t>Core Outcomes of UHV Approach [Holistic, Value-based Education]</a:t>
            </a:r>
          </a:p>
        </p:txBody>
      </p:sp>
      <p:sp>
        <p:nvSpPr>
          <p:cNvPr id="2" name="Content Placeholder 1">
            <a:extLst>
              <a:ext uri="{FF2B5EF4-FFF2-40B4-BE49-F238E27FC236}">
                <a16:creationId xmlns:a16="http://schemas.microsoft.com/office/drawing/2014/main" id="{52A1869E-21CB-4C48-A2E7-5292AE27055C}"/>
              </a:ext>
            </a:extLst>
          </p:cNvPr>
          <p:cNvSpPr>
            <a:spLocks noGrp="1"/>
          </p:cNvSpPr>
          <p:nvPr>
            <p:ph type="body" sz="quarter" idx="13"/>
          </p:nvPr>
        </p:nvSpPr>
        <p:spPr/>
        <p:txBody>
          <a:bodyPr/>
          <a:lstStyle/>
          <a:p>
            <a:pPr marL="0" indent="0">
              <a:buNone/>
            </a:pPr>
            <a:r>
              <a:rPr lang="en-IN" dirty="0"/>
              <a:t>Aspiration for </a:t>
            </a:r>
            <a:r>
              <a:rPr lang="en-IN" b="1" dirty="0"/>
              <a:t>excellence </a:t>
            </a:r>
            <a:r>
              <a:rPr lang="en-IN" dirty="0"/>
              <a:t>(</a:t>
            </a:r>
            <a:r>
              <a:rPr lang="hi-IN" dirty="0"/>
              <a:t>श्रेष्ठता) </a:t>
            </a:r>
            <a:endParaRPr lang="en-IN" dirty="0"/>
          </a:p>
          <a:p>
            <a:pPr marL="0" indent="0">
              <a:buNone/>
            </a:pPr>
            <a:r>
              <a:rPr lang="en-IN" dirty="0"/>
              <a:t>vs to be special </a:t>
            </a:r>
            <a:r>
              <a:rPr lang="hi-IN" dirty="0"/>
              <a:t>(विशेषता)</a:t>
            </a:r>
            <a:endParaRPr lang="en-IN" dirty="0"/>
          </a:p>
          <a:p>
            <a:pPr marL="0" indent="0">
              <a:buNone/>
            </a:pPr>
            <a:endParaRPr lang="en-IN" dirty="0"/>
          </a:p>
          <a:p>
            <a:pPr marL="0" indent="0">
              <a:buNone/>
            </a:pPr>
            <a:r>
              <a:rPr lang="en-IN" b="1" dirty="0"/>
              <a:t>Teamwork</a:t>
            </a:r>
            <a:r>
              <a:rPr lang="en-IN" dirty="0"/>
              <a:t>, collaboration, and complementarity</a:t>
            </a:r>
          </a:p>
          <a:p>
            <a:pPr marL="0" indent="0">
              <a:buNone/>
            </a:pPr>
            <a:r>
              <a:rPr lang="en-IN" dirty="0"/>
              <a:t>vs competition</a:t>
            </a:r>
          </a:p>
          <a:p>
            <a:pPr marL="0" indent="0">
              <a:buNone/>
            </a:pPr>
            <a:endParaRPr lang="en-IN" dirty="0"/>
          </a:p>
          <a:p>
            <a:pPr marL="0" indent="0">
              <a:buNone/>
            </a:pPr>
            <a:r>
              <a:rPr lang="en-IN" dirty="0"/>
              <a:t>Balanced, </a:t>
            </a:r>
            <a:r>
              <a:rPr lang="en-IN" b="1" dirty="0"/>
              <a:t>holistic development </a:t>
            </a:r>
          </a:p>
          <a:p>
            <a:pPr marL="0" indent="0">
              <a:buNone/>
            </a:pPr>
            <a:r>
              <a:rPr lang="en-IN" dirty="0"/>
              <a:t>(of consciousness + material)</a:t>
            </a:r>
          </a:p>
          <a:p>
            <a:pPr marL="0" indent="0">
              <a:buNone/>
            </a:pPr>
            <a:r>
              <a:rPr lang="en-IN" dirty="0"/>
              <a:t>vs material-focused development</a:t>
            </a:r>
          </a:p>
          <a:p>
            <a:pPr marL="0" indent="0">
              <a:buNone/>
            </a:pPr>
            <a:endParaRPr lang="en-IN" dirty="0"/>
          </a:p>
          <a:p>
            <a:pPr marL="0" indent="0">
              <a:buNone/>
            </a:pPr>
            <a:r>
              <a:rPr lang="en-IN" b="1" dirty="0"/>
              <a:t>Humane Society – Wellbeing of All</a:t>
            </a:r>
          </a:p>
          <a:p>
            <a:pPr marL="0" indent="0">
              <a:buNone/>
            </a:pPr>
            <a:r>
              <a:rPr lang="en-IN" dirty="0"/>
              <a:t>vs accumulation for few</a:t>
            </a:r>
          </a:p>
          <a:p>
            <a:pPr marL="0" indent="0">
              <a:buNone/>
            </a:pPr>
            <a:endParaRPr lang="en-IN" dirty="0"/>
          </a:p>
          <a:p>
            <a:pPr marL="0" indent="0">
              <a:buNone/>
            </a:pPr>
            <a:endParaRPr lang="en-IN" dirty="0"/>
          </a:p>
        </p:txBody>
      </p:sp>
    </p:spTree>
    <p:extLst>
      <p:ext uri="{BB962C8B-B14F-4D97-AF65-F5344CB8AC3E}">
        <p14:creationId xmlns:p14="http://schemas.microsoft.com/office/powerpoint/2010/main" val="4221464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EE26-BCD0-4744-B54F-81404D8D2C83}"/>
              </a:ext>
            </a:extLst>
          </p:cNvPr>
          <p:cNvSpPr>
            <a:spLocks noGrp="1"/>
          </p:cNvSpPr>
          <p:nvPr>
            <p:ph type="title"/>
          </p:nvPr>
        </p:nvSpPr>
        <p:spPr/>
        <p:txBody>
          <a:bodyPr/>
          <a:lstStyle/>
          <a:p>
            <a:r>
              <a:rPr lang="en-IN" dirty="0"/>
              <a:t>Potential</a:t>
            </a:r>
          </a:p>
        </p:txBody>
      </p:sp>
      <p:sp>
        <p:nvSpPr>
          <p:cNvPr id="3" name="Text Placeholder 2">
            <a:extLst>
              <a:ext uri="{FF2B5EF4-FFF2-40B4-BE49-F238E27FC236}">
                <a16:creationId xmlns:a16="http://schemas.microsoft.com/office/drawing/2014/main" id="{4731AFEC-A3D4-4B4F-B686-85ED4A4E9117}"/>
              </a:ext>
            </a:extLst>
          </p:cNvPr>
          <p:cNvSpPr>
            <a:spLocks noGrp="1"/>
          </p:cNvSpPr>
          <p:nvPr>
            <p:ph type="body" sz="quarter" idx="13"/>
          </p:nvPr>
        </p:nvSpPr>
        <p:spPr/>
        <p:txBody>
          <a:bodyPr>
            <a:normAutofit lnSpcReduction="10000"/>
          </a:bodyPr>
          <a:lstStyle/>
          <a:p>
            <a:pPr marL="457200" indent="-457200">
              <a:buAutoNum type="arabicPeriod"/>
            </a:pPr>
            <a:r>
              <a:rPr lang="en-US" b="1" dirty="0"/>
              <a:t>Reach every institution of higher learning</a:t>
            </a:r>
          </a:p>
          <a:p>
            <a:pPr lvl="2"/>
            <a:r>
              <a:rPr lang="en-US" dirty="0"/>
              <a:t>UHV Cells in every institution – target 8000 (presently 4000)</a:t>
            </a:r>
          </a:p>
          <a:p>
            <a:pPr lvl="2"/>
            <a:r>
              <a:rPr lang="en-US" dirty="0"/>
              <a:t>UHV Nodal Centers in every state – target 100 (presently potential 37)</a:t>
            </a:r>
          </a:p>
          <a:p>
            <a:pPr marL="457200" indent="-457200">
              <a:buFont typeface="+mj-lt"/>
              <a:buAutoNum type="arabicPeriod"/>
            </a:pPr>
            <a:endParaRPr lang="en-US" dirty="0"/>
          </a:p>
          <a:p>
            <a:pPr marL="457200" indent="-457200">
              <a:buFont typeface="+mj-lt"/>
              <a:buAutoNum type="arabicPeriod"/>
            </a:pPr>
            <a:r>
              <a:rPr lang="en-US" b="1" dirty="0"/>
              <a:t>Extend UHV to schools</a:t>
            </a:r>
            <a:r>
              <a:rPr lang="en-US" dirty="0"/>
              <a:t> (presently 380, being extended to 9000 in MP)</a:t>
            </a:r>
          </a:p>
          <a:p>
            <a:pPr marL="457200" indent="-457200">
              <a:buFont typeface="+mj-lt"/>
              <a:buAutoNum type="arabicPeriod"/>
            </a:pPr>
            <a:endParaRPr lang="en-US" dirty="0"/>
          </a:p>
          <a:p>
            <a:pPr marL="457200" indent="-457200">
              <a:buFont typeface="+mj-lt"/>
              <a:buAutoNum type="arabicPeriod"/>
            </a:pPr>
            <a:r>
              <a:rPr lang="en-US" b="1" dirty="0"/>
              <a:t>Extend UHV to society at large</a:t>
            </a:r>
            <a:r>
              <a:rPr lang="en-US" dirty="0"/>
              <a:t> (presently in a few Jails)</a:t>
            </a:r>
          </a:p>
          <a:p>
            <a:pPr marL="457200" indent="-457200">
              <a:buFont typeface="+mj-lt"/>
              <a:buAutoNum type="arabicPeriod"/>
            </a:pPr>
            <a:endParaRPr lang="en-US" dirty="0"/>
          </a:p>
          <a:p>
            <a:pPr marL="457200" indent="-457200">
              <a:buFont typeface="+mj-lt"/>
              <a:buAutoNum type="arabicPeriod"/>
            </a:pPr>
            <a:r>
              <a:rPr lang="en-US" b="1" dirty="0"/>
              <a:t>International Reach</a:t>
            </a:r>
            <a:r>
              <a:rPr lang="en-US" dirty="0"/>
              <a:t> </a:t>
            </a:r>
          </a:p>
          <a:p>
            <a:pPr marL="0" indent="0">
              <a:buNone/>
            </a:pPr>
            <a:r>
              <a:rPr lang="en-US" dirty="0"/>
              <a:t>      (presently through the International Conference on Human Values in Higher Education)</a:t>
            </a:r>
          </a:p>
          <a:p>
            <a:pPr marL="0" indent="0">
              <a:buNone/>
            </a:pPr>
            <a:endParaRPr lang="en-US" dirty="0"/>
          </a:p>
          <a:p>
            <a:pPr marL="0" indent="0">
              <a:buNone/>
            </a:pPr>
            <a:r>
              <a:rPr lang="en-US" b="1" dirty="0"/>
              <a:t>5.   Strengthen UHV Team (volunteers)</a:t>
            </a:r>
          </a:p>
          <a:p>
            <a:pPr marL="0" indent="0">
              <a:buNone/>
            </a:pPr>
            <a:endParaRPr lang="en-US" dirty="0"/>
          </a:p>
          <a:p>
            <a:pPr marL="0" indent="0">
              <a:buNone/>
            </a:pPr>
            <a:endParaRPr lang="en-US" dirty="0"/>
          </a:p>
          <a:p>
            <a:pPr marL="0" indent="0">
              <a:buNone/>
            </a:pPr>
            <a:r>
              <a:rPr lang="en-US" dirty="0"/>
              <a:t>This is the Potential that we are working on as the UHV Team (of UHV Foundation) in collaboration with AICTE, UGC, Rajya Anand </a:t>
            </a:r>
            <a:r>
              <a:rPr lang="en-US" dirty="0" err="1"/>
              <a:t>Sansthan</a:t>
            </a:r>
            <a:r>
              <a:rPr lang="en-US" dirty="0"/>
              <a:t>, Govt. of MP, and various others</a:t>
            </a:r>
          </a:p>
          <a:p>
            <a:pPr marL="0" indent="0">
              <a:buNone/>
            </a:pPr>
            <a:endParaRPr lang="en-IN" dirty="0"/>
          </a:p>
        </p:txBody>
      </p:sp>
    </p:spTree>
    <p:extLst>
      <p:ext uri="{BB962C8B-B14F-4D97-AF65-F5344CB8AC3E}">
        <p14:creationId xmlns:p14="http://schemas.microsoft.com/office/powerpoint/2010/main" val="4024853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F7D3DD-323B-4BF8-82F9-A8DA96586387}"/>
              </a:ext>
            </a:extLst>
          </p:cNvPr>
          <p:cNvSpPr>
            <a:spLocks noGrp="1"/>
          </p:cNvSpPr>
          <p:nvPr>
            <p:ph type="title"/>
          </p:nvPr>
        </p:nvSpPr>
        <p:spPr/>
        <p:txBody>
          <a:bodyPr/>
          <a:lstStyle/>
          <a:p>
            <a:r>
              <a:rPr lang="en-IN" dirty="0"/>
              <a:t>UHV-II: A Foundation Course in Human Values and Professional Ethics</a:t>
            </a:r>
          </a:p>
        </p:txBody>
      </p:sp>
      <p:sp>
        <p:nvSpPr>
          <p:cNvPr id="6" name="Text Placeholder 5">
            <a:extLst>
              <a:ext uri="{FF2B5EF4-FFF2-40B4-BE49-F238E27FC236}">
                <a16:creationId xmlns:a16="http://schemas.microsoft.com/office/drawing/2014/main" id="{D0F78C66-8B0A-4D1A-B212-CF1C98430B02}"/>
              </a:ext>
            </a:extLst>
          </p:cNvPr>
          <p:cNvSpPr>
            <a:spLocks noGrp="1"/>
          </p:cNvSpPr>
          <p:nvPr>
            <p:ph type="body" sz="quarter" idx="13"/>
          </p:nvPr>
        </p:nvSpPr>
        <p:spPr/>
        <p:txBody>
          <a:bodyPr>
            <a:normAutofit lnSpcReduction="10000"/>
          </a:bodyPr>
          <a:lstStyle/>
          <a:p>
            <a:pPr marL="0" indent="0">
              <a:buNone/>
            </a:pPr>
            <a:r>
              <a:rPr lang="en-IN" dirty="0"/>
              <a:t>1 Semester, 3 credit course, L-T-P-C: 2-1-0-3</a:t>
            </a:r>
          </a:p>
          <a:p>
            <a:pPr marL="0" indent="0">
              <a:buNone/>
            </a:pPr>
            <a:endParaRPr lang="en-IN" dirty="0"/>
          </a:p>
          <a:p>
            <a:pPr marL="0" indent="0">
              <a:buNone/>
            </a:pPr>
            <a:r>
              <a:rPr lang="en-IN" dirty="0"/>
              <a:t>28 lectures</a:t>
            </a:r>
          </a:p>
          <a:p>
            <a:pPr marL="0" indent="0">
              <a:buNone/>
            </a:pPr>
            <a:r>
              <a:rPr lang="en-IN" dirty="0"/>
              <a:t>14 practice sessions (practical)</a:t>
            </a:r>
          </a:p>
          <a:p>
            <a:pPr marL="0" indent="0">
              <a:buNone/>
            </a:pPr>
            <a:endParaRPr lang="en-IN" dirty="0"/>
          </a:p>
          <a:p>
            <a:pPr marL="0" indent="0">
              <a:buNone/>
            </a:pPr>
            <a:r>
              <a:rPr lang="en-IN" dirty="0"/>
              <a:t>Organised in 5 modules</a:t>
            </a:r>
          </a:p>
          <a:p>
            <a:pPr marL="0" indent="0">
              <a:buNone/>
            </a:pPr>
            <a:endParaRPr lang="en-IN" dirty="0"/>
          </a:p>
          <a:p>
            <a:pPr marL="0" indent="0">
              <a:buNone/>
            </a:pPr>
            <a:r>
              <a:rPr lang="en-US" dirty="0"/>
              <a:t>To be taught by trained UHV-II faculty</a:t>
            </a:r>
          </a:p>
          <a:p>
            <a:pPr marL="0" indent="0">
              <a:buNone/>
            </a:pPr>
            <a:r>
              <a:rPr lang="en-US" dirty="0"/>
              <a:t>in 1</a:t>
            </a:r>
            <a:r>
              <a:rPr lang="en-US" baseline="30000" dirty="0"/>
              <a:t>st</a:t>
            </a:r>
            <a:r>
              <a:rPr lang="en-US" dirty="0"/>
              <a:t>, 2</a:t>
            </a:r>
            <a:r>
              <a:rPr lang="en-US" baseline="30000" dirty="0"/>
              <a:t>nd</a:t>
            </a:r>
            <a:r>
              <a:rPr lang="en-US" dirty="0"/>
              <a:t>, 3</a:t>
            </a:r>
            <a:r>
              <a:rPr lang="en-US" baseline="30000" dirty="0"/>
              <a:t>rd</a:t>
            </a:r>
            <a:r>
              <a:rPr lang="en-US" dirty="0"/>
              <a:t> or 4</a:t>
            </a:r>
            <a:r>
              <a:rPr lang="en-US" baseline="30000" dirty="0"/>
              <a:t>th</a:t>
            </a:r>
            <a:r>
              <a:rPr lang="en-US" dirty="0"/>
              <a:t> semester of professional colleges</a:t>
            </a:r>
          </a:p>
          <a:p>
            <a:pPr marL="0" indent="0">
              <a:buNone/>
            </a:pPr>
            <a:r>
              <a:rPr lang="en-IN" dirty="0"/>
              <a:t>In </a:t>
            </a:r>
            <a:r>
              <a:rPr lang="en-US" dirty="0"/>
              <a:t>1</a:t>
            </a:r>
            <a:r>
              <a:rPr lang="en-US" baseline="30000" dirty="0"/>
              <a:t>st</a:t>
            </a:r>
            <a:r>
              <a:rPr lang="en-US" dirty="0"/>
              <a:t>, 2</a:t>
            </a:r>
            <a:r>
              <a:rPr lang="en-US" baseline="30000" dirty="0"/>
              <a:t>nd </a:t>
            </a:r>
            <a:r>
              <a:rPr lang="en-US" dirty="0"/>
              <a:t>professional of medical education…</a:t>
            </a: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Related FDPs</a:t>
            </a:r>
          </a:p>
          <a:p>
            <a:pPr marL="0" indent="0">
              <a:buNone/>
            </a:pPr>
            <a:r>
              <a:rPr lang="en-IN" dirty="0"/>
              <a:t>	UHV-II FDP 8-days f2f or 5+5 days online</a:t>
            </a:r>
          </a:p>
          <a:p>
            <a:pPr marL="0" indent="0">
              <a:buNone/>
            </a:pPr>
            <a:r>
              <a:rPr lang="en-IN" dirty="0"/>
              <a:t>	UHV-Introduction 3-days f2f or 5-days online</a:t>
            </a:r>
          </a:p>
        </p:txBody>
      </p:sp>
      <p:pic>
        <p:nvPicPr>
          <p:cNvPr id="5" name="Picture 4">
            <a:hlinkClick r:id="rId2"/>
            <a:extLst>
              <a:ext uri="{FF2B5EF4-FFF2-40B4-BE49-F238E27FC236}">
                <a16:creationId xmlns:a16="http://schemas.microsoft.com/office/drawing/2014/main" id="{4794EE71-9ADE-42B5-90CB-DD2F1171EC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10600" y="559559"/>
            <a:ext cx="3581401" cy="4810837"/>
          </a:xfrm>
          <a:prstGeom prst="rect">
            <a:avLst/>
          </a:prstGeom>
        </p:spPr>
      </p:pic>
      <p:sp>
        <p:nvSpPr>
          <p:cNvPr id="7" name="TextBox 6">
            <a:extLst>
              <a:ext uri="{FF2B5EF4-FFF2-40B4-BE49-F238E27FC236}">
                <a16:creationId xmlns:a16="http://schemas.microsoft.com/office/drawing/2014/main" id="{730F746C-D4C6-482A-9CD5-EFAE1FAEB31F}"/>
              </a:ext>
            </a:extLst>
          </p:cNvPr>
          <p:cNvSpPr txBox="1"/>
          <p:nvPr/>
        </p:nvSpPr>
        <p:spPr>
          <a:xfrm>
            <a:off x="8610599" y="5522796"/>
            <a:ext cx="3581402" cy="646331"/>
          </a:xfrm>
          <a:prstGeom prst="rect">
            <a:avLst/>
          </a:prstGeom>
          <a:noFill/>
        </p:spPr>
        <p:txBody>
          <a:bodyPr wrap="square">
            <a:spAutoFit/>
          </a:bodyPr>
          <a:lstStyle/>
          <a:p>
            <a:pPr marL="0" indent="0">
              <a:buNone/>
            </a:pPr>
            <a:r>
              <a:rPr lang="en-US" dirty="0"/>
              <a:t>Free Download</a:t>
            </a:r>
          </a:p>
          <a:p>
            <a:pPr marL="0" indent="0">
              <a:buNone/>
            </a:pPr>
            <a:r>
              <a:rPr lang="en-US" dirty="0">
                <a:hlinkClick r:id="rId2"/>
              </a:rPr>
              <a:t>https://uhv.org.in/Uhve.php</a:t>
            </a:r>
            <a:r>
              <a:rPr lang="en-US" dirty="0"/>
              <a:t> </a:t>
            </a:r>
            <a:endParaRPr lang="en-IN" dirty="0"/>
          </a:p>
        </p:txBody>
      </p:sp>
    </p:spTree>
    <p:extLst>
      <p:ext uri="{BB962C8B-B14F-4D97-AF65-F5344CB8AC3E}">
        <p14:creationId xmlns:p14="http://schemas.microsoft.com/office/powerpoint/2010/main" val="3430831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B5743-56EB-439F-AFA8-D87CCB647992}"/>
              </a:ext>
            </a:extLst>
          </p:cNvPr>
          <p:cNvSpPr>
            <a:spLocks noGrp="1"/>
          </p:cNvSpPr>
          <p:nvPr>
            <p:ph type="title"/>
          </p:nvPr>
        </p:nvSpPr>
        <p:spPr/>
        <p:txBody>
          <a:bodyPr/>
          <a:lstStyle/>
          <a:p>
            <a:r>
              <a:rPr lang="en-IN" dirty="0"/>
              <a:t>In UHV-II, We explore…</a:t>
            </a:r>
          </a:p>
        </p:txBody>
      </p:sp>
      <p:pic>
        <p:nvPicPr>
          <p:cNvPr id="10" name="Picture 9">
            <a:extLst>
              <a:ext uri="{FF2B5EF4-FFF2-40B4-BE49-F238E27FC236}">
                <a16:creationId xmlns:a16="http://schemas.microsoft.com/office/drawing/2014/main" id="{EBF087E8-1F09-430D-8925-7F983E2D7DF7}"/>
              </a:ext>
            </a:extLst>
          </p:cNvPr>
          <p:cNvPicPr>
            <a:picLocks noChangeAspect="1"/>
          </p:cNvPicPr>
          <p:nvPr/>
        </p:nvPicPr>
        <p:blipFill>
          <a:blip r:embed="rId2"/>
          <a:stretch>
            <a:fillRect/>
          </a:stretch>
        </p:blipFill>
        <p:spPr>
          <a:xfrm>
            <a:off x="6272048" y="2977750"/>
            <a:ext cx="5919952" cy="3575450"/>
          </a:xfrm>
          <a:prstGeom prst="rect">
            <a:avLst/>
          </a:prstGeom>
        </p:spPr>
      </p:pic>
      <p:sp>
        <p:nvSpPr>
          <p:cNvPr id="12" name="TextBox 11">
            <a:extLst>
              <a:ext uri="{FF2B5EF4-FFF2-40B4-BE49-F238E27FC236}">
                <a16:creationId xmlns:a16="http://schemas.microsoft.com/office/drawing/2014/main" id="{0528F6DE-B366-4983-9ACD-201F2026A1F1}"/>
              </a:ext>
            </a:extLst>
          </p:cNvPr>
          <p:cNvSpPr txBox="1"/>
          <p:nvPr/>
        </p:nvSpPr>
        <p:spPr>
          <a:xfrm>
            <a:off x="60434" y="609600"/>
            <a:ext cx="12192000" cy="2062103"/>
          </a:xfrm>
          <a:prstGeom prst="rect">
            <a:avLst/>
          </a:prstGeom>
          <a:noFill/>
        </p:spPr>
        <p:txBody>
          <a:bodyPr wrap="square">
            <a:spAutoFit/>
          </a:bodyPr>
          <a:lstStyle/>
          <a:p>
            <a:pPr>
              <a:buFont typeface="Symbol" pitchFamily="18" charset="2"/>
              <a:buNone/>
            </a:pPr>
            <a:r>
              <a:rPr lang="en-US" altLang="en-US" sz="2000" dirty="0"/>
              <a:t>To understand the inherent harmony in nature and to live accordingly (sustainably), we need:</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To facilitate a conducive environment for the </a:t>
            </a:r>
            <a:r>
              <a:rPr lang="en-US" altLang="en-US" b="1" dirty="0"/>
              <a:t>activity</a:t>
            </a:r>
            <a:r>
              <a:rPr lang="en-US" altLang="en-US" dirty="0"/>
              <a:t> (at least not violate it) of all orders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To facilitate the </a:t>
            </a:r>
            <a:r>
              <a:rPr lang="en-US" altLang="en-US" b="1" dirty="0"/>
              <a:t>innateness</a:t>
            </a:r>
            <a:r>
              <a:rPr lang="en-US" altLang="en-US" dirty="0"/>
              <a:t> (or at least not violate it) of all orders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To facilitate the </a:t>
            </a:r>
            <a:r>
              <a:rPr lang="en-US" altLang="en-US" b="1" dirty="0"/>
              <a:t>inheritance</a:t>
            </a:r>
            <a:r>
              <a:rPr lang="en-US" altLang="en-US" dirty="0"/>
              <a:t> (or at least not violate it) of all orders</a:t>
            </a:r>
          </a:p>
        </p:txBody>
      </p:sp>
    </p:spTree>
    <p:extLst>
      <p:ext uri="{BB962C8B-B14F-4D97-AF65-F5344CB8AC3E}">
        <p14:creationId xmlns:p14="http://schemas.microsoft.com/office/powerpoint/2010/main" val="1758686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BE2B-4C8F-4381-BD4F-5517D551D6A7}"/>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C68ABF0C-1A5A-4118-824E-210D6350D076}"/>
              </a:ext>
            </a:extLst>
          </p:cNvPr>
          <p:cNvSpPr>
            <a:spLocks noGrp="1"/>
          </p:cNvSpPr>
          <p:nvPr>
            <p:ph type="body" sz="quarter" idx="13"/>
          </p:nvPr>
        </p:nvSpPr>
        <p:spPr/>
        <p:txBody>
          <a:bodyPr/>
          <a:lstStyle/>
          <a:p>
            <a:endParaRPr lang="en-IN"/>
          </a:p>
        </p:txBody>
      </p:sp>
      <p:graphicFrame>
        <p:nvGraphicFramePr>
          <p:cNvPr id="4" name="Table 3">
            <a:extLst>
              <a:ext uri="{FF2B5EF4-FFF2-40B4-BE49-F238E27FC236}">
                <a16:creationId xmlns:a16="http://schemas.microsoft.com/office/drawing/2014/main" id="{A8979EA3-B264-4964-B596-E9FE0AF2FB70}"/>
              </a:ext>
            </a:extLst>
          </p:cNvPr>
          <p:cNvGraphicFramePr>
            <a:graphicFrameLocks noGrp="1"/>
          </p:cNvGraphicFramePr>
          <p:nvPr/>
        </p:nvGraphicFramePr>
        <p:xfrm>
          <a:off x="0" y="0"/>
          <a:ext cx="12192000" cy="65532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0000"/>
                    </a:ext>
                  </a:extLst>
                </a:gridCol>
                <a:gridCol w="10566400">
                  <a:extLst>
                    <a:ext uri="{9D8B030D-6E8A-4147-A177-3AD203B41FA5}">
                      <a16:colId xmlns:a16="http://schemas.microsoft.com/office/drawing/2014/main" val="20001"/>
                    </a:ext>
                  </a:extLst>
                </a:gridCol>
              </a:tblGrid>
              <a:tr h="626281">
                <a:tc>
                  <a:txBody>
                    <a:bodyPr/>
                    <a:lstStyle/>
                    <a:p>
                      <a:r>
                        <a:rPr lang="en-US" sz="2200" dirty="0">
                          <a:solidFill>
                            <a:schemeClr val="tx1"/>
                          </a:solidFill>
                          <a:latin typeface="Arial" pitchFamily="34" charset="0"/>
                          <a:cs typeface="Arial" pitchFamily="34" charset="0"/>
                        </a:rPr>
                        <a:t>Order</a:t>
                      </a:r>
                    </a:p>
                  </a:txBody>
                  <a:tcPr marT="45724" marB="45724"/>
                </a:tc>
                <a:tc>
                  <a:txBody>
                    <a:bodyPr/>
                    <a:lstStyle/>
                    <a:p>
                      <a:r>
                        <a:rPr lang="en-US" sz="2200" dirty="0">
                          <a:solidFill>
                            <a:schemeClr val="tx1"/>
                          </a:solidFill>
                          <a:latin typeface="Arial" pitchFamily="34" charset="0"/>
                          <a:cs typeface="Arial" pitchFamily="34" charset="0"/>
                        </a:rPr>
                        <a:t>Human Participation for Mutual Fulfillment</a:t>
                      </a:r>
                    </a:p>
                  </a:txBody>
                  <a:tcPr marT="45724" marB="45724"/>
                </a:tc>
                <a:extLst>
                  <a:ext uri="{0D108BD9-81ED-4DB2-BD59-A6C34878D82A}">
                    <a16:rowId xmlns:a16="http://schemas.microsoft.com/office/drawing/2014/main" val="10000"/>
                  </a:ext>
                </a:extLst>
              </a:tr>
              <a:tr h="1028896">
                <a:tc>
                  <a:txBody>
                    <a:bodyPr/>
                    <a:lstStyle/>
                    <a:p>
                      <a:r>
                        <a:rPr lang="en-US" sz="2000" b="1" dirty="0">
                          <a:latin typeface="Arial" pitchFamily="34" charset="0"/>
                          <a:cs typeface="Arial" pitchFamily="34" charset="0"/>
                        </a:rPr>
                        <a:t>Physical</a:t>
                      </a:r>
                      <a:r>
                        <a:rPr lang="en-US" sz="2000" dirty="0">
                          <a:latin typeface="Arial" pitchFamily="34" charset="0"/>
                          <a:cs typeface="Arial" pitchFamily="34" charset="0"/>
                        </a:rPr>
                        <a:t> Order</a:t>
                      </a:r>
                    </a:p>
                  </a:txBody>
                  <a:tcPr marT="45724" marB="45724"/>
                </a:tc>
                <a:tc>
                  <a:txBody>
                    <a:bodyPr/>
                    <a:lstStyle/>
                    <a:p>
                      <a:r>
                        <a:rPr lang="en-US" sz="2000" dirty="0">
                          <a:latin typeface="Arial" pitchFamily="34" charset="0"/>
                          <a:cs typeface="Arial" pitchFamily="34" charset="0"/>
                        </a:rPr>
                        <a:t>Facilitate its </a:t>
                      </a:r>
                      <a:r>
                        <a:rPr lang="en-US" sz="2000" b="1" dirty="0">
                          <a:latin typeface="Arial" pitchFamily="34" charset="0"/>
                          <a:cs typeface="Arial" pitchFamily="34" charset="0"/>
                        </a:rPr>
                        <a:t>existence</a:t>
                      </a:r>
                      <a:r>
                        <a:rPr lang="en-US" sz="2000" dirty="0">
                          <a:latin typeface="Arial" pitchFamily="34" charset="0"/>
                          <a:cs typeface="Arial" pitchFamily="34" charset="0"/>
                        </a:rPr>
                        <a:t> by ensuring conducive environment and maintaining / ensuring its </a:t>
                      </a:r>
                      <a:r>
                        <a:rPr lang="en-US" sz="2000" b="1" dirty="0">
                          <a:latin typeface="Arial" pitchFamily="34" charset="0"/>
                          <a:cs typeface="Arial" pitchFamily="34" charset="0"/>
                        </a:rPr>
                        <a:t>constitution</a:t>
                      </a:r>
                      <a:r>
                        <a:rPr lang="en-US" sz="2000" dirty="0">
                          <a:latin typeface="Arial" pitchFamily="34" charset="0"/>
                          <a:cs typeface="Arial" pitchFamily="34" charset="0"/>
                        </a:rPr>
                        <a:t> (</a:t>
                      </a:r>
                      <a:r>
                        <a:rPr lang="en-US" sz="2000" dirty="0" err="1">
                          <a:latin typeface="Arial" pitchFamily="34" charset="0"/>
                          <a:cs typeface="Arial" pitchFamily="34" charset="0"/>
                        </a:rPr>
                        <a:t>eg</a:t>
                      </a:r>
                      <a:r>
                        <a:rPr lang="en-US" sz="2000" dirty="0">
                          <a:latin typeface="Arial" pitchFamily="34" charset="0"/>
                          <a:cs typeface="Arial" pitchFamily="34" charset="0"/>
                        </a:rPr>
                        <a:t>. constitution of earth)</a:t>
                      </a:r>
                    </a:p>
                  </a:txBody>
                  <a:tcPr marT="45724" marB="45724"/>
                </a:tc>
                <a:extLst>
                  <a:ext uri="{0D108BD9-81ED-4DB2-BD59-A6C34878D82A}">
                    <a16:rowId xmlns:a16="http://schemas.microsoft.com/office/drawing/2014/main" val="10001"/>
                  </a:ext>
                </a:extLst>
              </a:tr>
              <a:tr h="1028896">
                <a:tc>
                  <a:txBody>
                    <a:bodyPr/>
                    <a:lstStyle/>
                    <a:p>
                      <a:r>
                        <a:rPr lang="en-US" sz="2000" b="1" dirty="0">
                          <a:latin typeface="Arial" pitchFamily="34" charset="0"/>
                          <a:cs typeface="Arial" pitchFamily="34" charset="0"/>
                        </a:rPr>
                        <a:t>Bio </a:t>
                      </a:r>
                      <a:r>
                        <a:rPr lang="en-US" sz="2000" dirty="0">
                          <a:latin typeface="Arial" pitchFamily="34" charset="0"/>
                          <a:cs typeface="Arial" pitchFamily="34" charset="0"/>
                        </a:rPr>
                        <a:t>Order</a:t>
                      </a:r>
                    </a:p>
                  </a:txBody>
                  <a:tcPr marT="45724" marB="45724"/>
                </a:tc>
                <a:tc>
                  <a:txBody>
                    <a:bodyPr/>
                    <a:lstStyle/>
                    <a:p>
                      <a:r>
                        <a:rPr lang="en-US" sz="2000" dirty="0">
                          <a:latin typeface="Arial" pitchFamily="34" charset="0"/>
                          <a:cs typeface="Arial" pitchFamily="34" charset="0"/>
                        </a:rPr>
                        <a:t>Facilitate its </a:t>
                      </a:r>
                      <a:r>
                        <a:rPr lang="en-US" sz="2000" b="1" dirty="0">
                          <a:latin typeface="Arial" pitchFamily="34" charset="0"/>
                          <a:cs typeface="Arial" pitchFamily="34" charset="0"/>
                        </a:rPr>
                        <a:t>growth</a:t>
                      </a:r>
                      <a:r>
                        <a:rPr lang="en-US" sz="2000" dirty="0">
                          <a:latin typeface="Arial" pitchFamily="34" charset="0"/>
                          <a:cs typeface="Arial" pitchFamily="34" charset="0"/>
                        </a:rPr>
                        <a:t> by ensuring conducive environment and maintaining / ensuring its </a:t>
                      </a:r>
                      <a:r>
                        <a:rPr lang="en-US" sz="2000" b="1" dirty="0">
                          <a:latin typeface="Arial" pitchFamily="34" charset="0"/>
                          <a:cs typeface="Arial" pitchFamily="34" charset="0"/>
                        </a:rPr>
                        <a:t>seed</a:t>
                      </a:r>
                      <a:r>
                        <a:rPr lang="en-US" sz="2000" dirty="0">
                          <a:latin typeface="Arial" pitchFamily="34" charset="0"/>
                          <a:cs typeface="Arial" pitchFamily="34" charset="0"/>
                        </a:rPr>
                        <a:t> (e.g. seed of rice)</a:t>
                      </a:r>
                    </a:p>
                  </a:txBody>
                  <a:tcPr marT="45724" marB="45724"/>
                </a:tc>
                <a:extLst>
                  <a:ext uri="{0D108BD9-81ED-4DB2-BD59-A6C34878D82A}">
                    <a16:rowId xmlns:a16="http://schemas.microsoft.com/office/drawing/2014/main" val="10002"/>
                  </a:ext>
                </a:extLst>
              </a:tr>
              <a:tr h="1498182">
                <a:tc>
                  <a:txBody>
                    <a:bodyPr/>
                    <a:lstStyle/>
                    <a:p>
                      <a:r>
                        <a:rPr lang="en-US" sz="2000" b="1" dirty="0">
                          <a:latin typeface="Arial" pitchFamily="34" charset="0"/>
                          <a:cs typeface="Arial" pitchFamily="34" charset="0"/>
                        </a:rPr>
                        <a:t>Animal</a:t>
                      </a:r>
                      <a:r>
                        <a:rPr lang="en-US" sz="2000" dirty="0">
                          <a:latin typeface="Arial" pitchFamily="34" charset="0"/>
                          <a:cs typeface="Arial" pitchFamily="34" charset="0"/>
                        </a:rPr>
                        <a:t> Order</a:t>
                      </a:r>
                    </a:p>
                  </a:txBody>
                  <a:tcPr marT="45724" marB="45724"/>
                </a:tc>
                <a:tc>
                  <a:txBody>
                    <a:bodyPr/>
                    <a:lstStyle/>
                    <a:p>
                      <a:pPr marL="457200" indent="-457200">
                        <a:buFont typeface="+mj-lt"/>
                        <a:buNone/>
                        <a:defRPr/>
                      </a:pPr>
                      <a:r>
                        <a:rPr lang="en-US" sz="2000" dirty="0">
                          <a:latin typeface="Arial" pitchFamily="34" charset="0"/>
                          <a:cs typeface="Arial" pitchFamily="34" charset="0"/>
                        </a:rPr>
                        <a:t>Facilitate care of the body by ensuring physical facility, environment for existence &amp; growth of body. To ensure its</a:t>
                      </a:r>
                      <a:r>
                        <a:rPr lang="en-US" sz="2000" b="1" dirty="0">
                          <a:latin typeface="Arial" pitchFamily="34" charset="0"/>
                          <a:cs typeface="Arial" pitchFamily="34" charset="0"/>
                        </a:rPr>
                        <a:t> will to live</a:t>
                      </a:r>
                      <a:endParaRPr lang="en-US" sz="2000" b="0" dirty="0">
                        <a:latin typeface="Arial" pitchFamily="34" charset="0"/>
                        <a:cs typeface="Arial" pitchFamily="34" charset="0"/>
                      </a:endParaRPr>
                    </a:p>
                    <a:p>
                      <a:pPr marL="457200" indent="-457200">
                        <a:buFont typeface="+mj-lt"/>
                        <a:buNone/>
                        <a:defRPr/>
                      </a:pPr>
                      <a:r>
                        <a:rPr lang="en-US" sz="2000" dirty="0">
                          <a:latin typeface="Arial" pitchFamily="34" charset="0"/>
                          <a:cs typeface="Arial" pitchFamily="34" charset="0"/>
                        </a:rPr>
                        <a:t>Maintaining / ensuring its </a:t>
                      </a:r>
                      <a:r>
                        <a:rPr lang="en-US" sz="2000" b="1" dirty="0">
                          <a:latin typeface="Arial" pitchFamily="34" charset="0"/>
                          <a:cs typeface="Arial" pitchFamily="34" charset="0"/>
                        </a:rPr>
                        <a:t>breed</a:t>
                      </a:r>
                      <a:r>
                        <a:rPr lang="en-US" sz="2000" dirty="0">
                          <a:latin typeface="Arial" pitchFamily="34" charset="0"/>
                          <a:cs typeface="Arial" pitchFamily="34" charset="0"/>
                        </a:rPr>
                        <a:t> (</a:t>
                      </a:r>
                      <a:r>
                        <a:rPr lang="en-US" sz="2000" dirty="0" err="1">
                          <a:latin typeface="Arial" pitchFamily="34" charset="0"/>
                          <a:cs typeface="Arial" pitchFamily="34" charset="0"/>
                        </a:rPr>
                        <a:t>eg</a:t>
                      </a:r>
                      <a:r>
                        <a:rPr lang="en-US" sz="2000" dirty="0">
                          <a:latin typeface="Arial" pitchFamily="34" charset="0"/>
                          <a:cs typeface="Arial" pitchFamily="34" charset="0"/>
                        </a:rPr>
                        <a:t>. breed of cow)</a:t>
                      </a:r>
                    </a:p>
                  </a:txBody>
                  <a:tcPr marT="45724" marB="45724"/>
                </a:tc>
                <a:extLst>
                  <a:ext uri="{0D108BD9-81ED-4DB2-BD59-A6C34878D82A}">
                    <a16:rowId xmlns:a16="http://schemas.microsoft.com/office/drawing/2014/main" val="10003"/>
                  </a:ext>
                </a:extLst>
              </a:tr>
              <a:tr h="2370945">
                <a:tc>
                  <a:txBody>
                    <a:bodyPr/>
                    <a:lstStyle/>
                    <a:p>
                      <a:r>
                        <a:rPr lang="en-US" sz="2000" b="1" dirty="0">
                          <a:latin typeface="Arial" pitchFamily="34" charset="0"/>
                          <a:cs typeface="Arial" pitchFamily="34" charset="0"/>
                        </a:rPr>
                        <a:t>Human</a:t>
                      </a:r>
                      <a:r>
                        <a:rPr lang="en-US" sz="2000" dirty="0">
                          <a:latin typeface="Arial" pitchFamily="34" charset="0"/>
                          <a:cs typeface="Arial" pitchFamily="34" charset="0"/>
                        </a:rPr>
                        <a:t> Order</a:t>
                      </a:r>
                    </a:p>
                  </a:txBody>
                  <a:tcPr marT="45724" marB="45724"/>
                </a:tc>
                <a:tc>
                  <a:txBody>
                    <a:bodyPr/>
                    <a:lstStyle/>
                    <a:p>
                      <a:pPr marL="457200" indent="-457200">
                        <a:buFont typeface="+mj-lt"/>
                        <a:buNone/>
                        <a:defRPr/>
                      </a:pPr>
                      <a:r>
                        <a:rPr lang="en-US" sz="2000" dirty="0">
                          <a:latin typeface="Arial" pitchFamily="34" charset="0"/>
                          <a:cs typeface="Arial" pitchFamily="34" charset="0"/>
                        </a:rPr>
                        <a:t>Facilitate care of the body by ensuring physical facility, environment for existence &amp; growth of body</a:t>
                      </a:r>
                    </a:p>
                    <a:p>
                      <a:pPr marL="457200" indent="-457200">
                        <a:buFont typeface="+mj-lt"/>
                        <a:buNone/>
                        <a:defRPr/>
                      </a:pPr>
                      <a:r>
                        <a:rPr lang="en-US" sz="2000" dirty="0">
                          <a:latin typeface="Arial" pitchFamily="34" charset="0"/>
                          <a:cs typeface="Arial" pitchFamily="34" charset="0"/>
                        </a:rPr>
                        <a:t>Facilitate </a:t>
                      </a:r>
                      <a:r>
                        <a:rPr lang="en-US" sz="2000" b="0" dirty="0">
                          <a:latin typeface="Arial" pitchFamily="34" charset="0"/>
                          <a:cs typeface="Arial" pitchFamily="34" charset="0"/>
                        </a:rPr>
                        <a:t>its</a:t>
                      </a:r>
                      <a:r>
                        <a:rPr lang="en-US" sz="2000" b="1" dirty="0">
                          <a:latin typeface="Arial" pitchFamily="34" charset="0"/>
                          <a:cs typeface="Arial" pitchFamily="34" charset="0"/>
                        </a:rPr>
                        <a:t> will to live with continuous happiness </a:t>
                      </a:r>
                      <a:r>
                        <a:rPr lang="en-US" sz="2000" dirty="0">
                          <a:latin typeface="Arial" pitchFamily="34" charset="0"/>
                          <a:cs typeface="Arial" pitchFamily="34" charset="0"/>
                        </a:rPr>
                        <a:t>by ensuring </a:t>
                      </a:r>
                      <a:r>
                        <a:rPr lang="en-US" sz="2000" b="1" dirty="0">
                          <a:latin typeface="Arial" pitchFamily="34" charset="0"/>
                          <a:cs typeface="Arial" pitchFamily="34" charset="0"/>
                        </a:rPr>
                        <a:t>human education-</a:t>
                      </a:r>
                      <a:r>
                        <a:rPr lang="en-US" sz="2000" b="1" dirty="0" err="1">
                          <a:latin typeface="Arial" pitchFamily="34" charset="0"/>
                          <a:cs typeface="Arial" pitchFamily="34" charset="0"/>
                        </a:rPr>
                        <a:t>sanskar</a:t>
                      </a:r>
                      <a:r>
                        <a:rPr lang="en-US" sz="2000" dirty="0">
                          <a:latin typeface="Arial" pitchFamily="34" charset="0"/>
                          <a:cs typeface="Arial" pitchFamily="34" charset="0"/>
                        </a:rPr>
                        <a:t>, ensuring </a:t>
                      </a:r>
                      <a:r>
                        <a:rPr lang="en-US" sz="2000" b="1" dirty="0">
                          <a:latin typeface="Arial" pitchFamily="34" charset="0"/>
                          <a:cs typeface="Arial" pitchFamily="34" charset="0"/>
                        </a:rPr>
                        <a:t>realization </a:t>
                      </a:r>
                      <a:r>
                        <a:rPr lang="en-US" sz="2000" b="0" dirty="0">
                          <a:latin typeface="Arial" pitchFamily="34" charset="0"/>
                          <a:cs typeface="Arial" pitchFamily="34" charset="0"/>
                        </a:rPr>
                        <a:t>within</a:t>
                      </a:r>
                      <a:r>
                        <a:rPr lang="en-US" sz="2000" dirty="0">
                          <a:latin typeface="Arial" pitchFamily="34" charset="0"/>
                          <a:cs typeface="Arial" pitchFamily="34" charset="0"/>
                        </a:rPr>
                        <a:t> and participating in developing / maintaining a </a:t>
                      </a:r>
                      <a:r>
                        <a:rPr lang="en-US" sz="2000" b="1" dirty="0">
                          <a:latin typeface="Arial" pitchFamily="34" charset="0"/>
                          <a:cs typeface="Arial" pitchFamily="34" charset="0"/>
                        </a:rPr>
                        <a:t>humane society</a:t>
                      </a:r>
                    </a:p>
                  </a:txBody>
                  <a:tcPr marT="45724" marB="4572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58743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4D27B-B21F-4387-8955-FEF6AB2CE6AF}"/>
              </a:ext>
            </a:extLst>
          </p:cNvPr>
          <p:cNvSpPr>
            <a:spLocks noGrp="1"/>
          </p:cNvSpPr>
          <p:nvPr>
            <p:ph type="title"/>
          </p:nvPr>
        </p:nvSpPr>
        <p:spPr/>
        <p:txBody>
          <a:bodyPr/>
          <a:lstStyle/>
          <a:p>
            <a:r>
              <a:rPr lang="en-IN" dirty="0"/>
              <a:t>Explore</a:t>
            </a:r>
          </a:p>
        </p:txBody>
      </p:sp>
      <p:sp>
        <p:nvSpPr>
          <p:cNvPr id="3" name="Text Placeholder 2">
            <a:extLst>
              <a:ext uri="{FF2B5EF4-FFF2-40B4-BE49-F238E27FC236}">
                <a16:creationId xmlns:a16="http://schemas.microsoft.com/office/drawing/2014/main" id="{8BC31E24-0A74-47A7-9402-BEEBEBCD7BEB}"/>
              </a:ext>
            </a:extLst>
          </p:cNvPr>
          <p:cNvSpPr>
            <a:spLocks noGrp="1"/>
          </p:cNvSpPr>
          <p:nvPr>
            <p:ph type="body" sz="quarter" idx="13"/>
          </p:nvPr>
        </p:nvSpPr>
        <p:spPr/>
        <p:txBody>
          <a:bodyPr>
            <a:normAutofit/>
          </a:bodyPr>
          <a:lstStyle/>
          <a:p>
            <a:pPr marL="0" indent="0">
              <a:buNone/>
            </a:pPr>
            <a:r>
              <a:rPr lang="en-IN" b="1" dirty="0"/>
              <a:t>Masanobu Fukuoka (</a:t>
            </a:r>
            <a:r>
              <a:rPr lang="en-IN" dirty="0"/>
              <a:t>Japan): </a:t>
            </a:r>
            <a:r>
              <a:rPr lang="en-IN" i="1" dirty="0"/>
              <a:t>The One-Straw Revolution</a:t>
            </a:r>
            <a:endParaRPr lang="en-IN" dirty="0"/>
          </a:p>
          <a:p>
            <a:pPr marL="0" indent="0">
              <a:buNone/>
            </a:pPr>
            <a:endParaRPr lang="en-IN" dirty="0"/>
          </a:p>
          <a:p>
            <a:pPr marL="0" indent="0">
              <a:buNone/>
            </a:pPr>
            <a:r>
              <a:rPr lang="en-IN" dirty="0"/>
              <a:t>Padma Shri </a:t>
            </a:r>
            <a:r>
              <a:rPr lang="en-IN" b="1" dirty="0"/>
              <a:t>Subhash Palekar </a:t>
            </a:r>
            <a:r>
              <a:rPr lang="en-IN" dirty="0"/>
              <a:t>(Maharashtra): </a:t>
            </a:r>
            <a:r>
              <a:rPr lang="en-IN" i="1" dirty="0"/>
              <a:t>Zero Budget Natural Farming (ZBNF)</a:t>
            </a:r>
          </a:p>
          <a:p>
            <a:pPr marL="0" indent="0">
              <a:buNone/>
            </a:pPr>
            <a:endParaRPr lang="en-IN" b="1" dirty="0"/>
          </a:p>
          <a:p>
            <a:pPr marL="0" indent="0">
              <a:buNone/>
            </a:pPr>
            <a:r>
              <a:rPr lang="en-IN" b="1" dirty="0"/>
              <a:t>Allan </a:t>
            </a:r>
            <a:r>
              <a:rPr lang="en-IN" b="1" dirty="0" err="1"/>
              <a:t>Savory</a:t>
            </a:r>
            <a:r>
              <a:rPr lang="en-IN" b="1" dirty="0"/>
              <a:t> (</a:t>
            </a:r>
            <a:r>
              <a:rPr lang="en-IN" dirty="0"/>
              <a:t>Zimbabwe): </a:t>
            </a:r>
            <a:r>
              <a:rPr lang="en-IN" i="1" dirty="0"/>
              <a:t>Reversing Desertification</a:t>
            </a:r>
            <a:r>
              <a:rPr lang="en-IN" dirty="0"/>
              <a:t> through Planned Grazing</a:t>
            </a:r>
          </a:p>
          <a:p>
            <a:pPr marL="0" indent="0">
              <a:buNone/>
            </a:pPr>
            <a:endParaRPr lang="en-IN" b="1" dirty="0"/>
          </a:p>
          <a:p>
            <a:pPr marL="0" indent="0">
              <a:buNone/>
            </a:pPr>
            <a:r>
              <a:rPr lang="en-IN" b="1" dirty="0" err="1"/>
              <a:t>Shyam</a:t>
            </a:r>
            <a:r>
              <a:rPr lang="en-IN" b="1" dirty="0"/>
              <a:t> Sundar Reddy </a:t>
            </a:r>
            <a:r>
              <a:rPr lang="en-IN" dirty="0"/>
              <a:t>(Telangana): </a:t>
            </a:r>
            <a:r>
              <a:rPr lang="en-IN" i="1" dirty="0"/>
              <a:t>Probiotic Farming</a:t>
            </a:r>
          </a:p>
          <a:p>
            <a:pPr marL="0" indent="0">
              <a:buNone/>
            </a:pPr>
            <a:endParaRPr lang="en-IN" i="1" dirty="0"/>
          </a:p>
          <a:p>
            <a:pPr marL="0" indent="0">
              <a:buNone/>
            </a:pPr>
            <a:r>
              <a:rPr lang="en-IN" b="1" dirty="0"/>
              <a:t>Al Gore </a:t>
            </a:r>
            <a:r>
              <a:rPr lang="en-IN" dirty="0"/>
              <a:t>(USA)</a:t>
            </a:r>
            <a:r>
              <a:rPr lang="en-IN" b="1" dirty="0"/>
              <a:t>: </a:t>
            </a:r>
            <a:r>
              <a:rPr lang="en-IN" i="1" dirty="0"/>
              <a:t>An Inconvenient Truth</a:t>
            </a:r>
          </a:p>
        </p:txBody>
      </p:sp>
    </p:spTree>
    <p:extLst>
      <p:ext uri="{BB962C8B-B14F-4D97-AF65-F5344CB8AC3E}">
        <p14:creationId xmlns:p14="http://schemas.microsoft.com/office/powerpoint/2010/main" val="4220473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FF0789-2A05-496A-9CC4-AD1DF3003148}"/>
              </a:ext>
            </a:extLst>
          </p:cNvPr>
          <p:cNvSpPr>
            <a:spLocks noGrp="1"/>
          </p:cNvSpPr>
          <p:nvPr>
            <p:ph type="title"/>
          </p:nvPr>
        </p:nvSpPr>
        <p:spPr/>
        <p:txBody>
          <a:bodyPr/>
          <a:lstStyle/>
          <a:p>
            <a:r>
              <a:rPr lang="en-IN" dirty="0"/>
              <a:t>What do we Want? What is our Aspiration?</a:t>
            </a:r>
          </a:p>
        </p:txBody>
      </p:sp>
      <p:sp>
        <p:nvSpPr>
          <p:cNvPr id="5" name="Text Placeholder 4">
            <a:extLst>
              <a:ext uri="{FF2B5EF4-FFF2-40B4-BE49-F238E27FC236}">
                <a16:creationId xmlns:a16="http://schemas.microsoft.com/office/drawing/2014/main" id="{F2D10020-D110-4274-8D92-7A2657988EA0}"/>
              </a:ext>
            </a:extLst>
          </p:cNvPr>
          <p:cNvSpPr>
            <a:spLocks noGrp="1"/>
          </p:cNvSpPr>
          <p:nvPr>
            <p:ph type="body" sz="quarter" idx="13"/>
          </p:nvPr>
        </p:nvSpPr>
        <p:spPr/>
        <p:txBody>
          <a:bodyPr/>
          <a:lstStyle/>
          <a:p>
            <a:pPr marL="0" indent="0">
              <a:buNone/>
            </a:pPr>
            <a:r>
              <a:rPr lang="en-IN" altLang="en-US" dirty="0"/>
              <a:t>We want to </a:t>
            </a:r>
            <a:r>
              <a:rPr lang="en-IN" altLang="en-US" dirty="0">
                <a:solidFill>
                  <a:srgbClr val="FF0000"/>
                </a:solidFill>
              </a:rPr>
              <a:t>live with </a:t>
            </a:r>
            <a:r>
              <a:rPr lang="en-IN" altLang="en-US" b="1" dirty="0">
                <a:solidFill>
                  <a:srgbClr val="FF0000"/>
                </a:solidFill>
              </a:rPr>
              <a:t>continuous happiness and prosperity</a:t>
            </a:r>
          </a:p>
          <a:p>
            <a:pPr marL="0" indent="0">
              <a:buFont typeface="Arial" panose="020B0604020202020204" pitchFamily="34" charset="0"/>
              <a:buNone/>
            </a:pPr>
            <a:r>
              <a:rPr lang="en-IN" altLang="en-US" b="1" dirty="0"/>
              <a:t>	Right Understanding</a:t>
            </a:r>
          </a:p>
          <a:p>
            <a:pPr marL="0" indent="0">
              <a:buFont typeface="Arial" panose="020B0604020202020204" pitchFamily="34" charset="0"/>
              <a:buNone/>
            </a:pPr>
            <a:r>
              <a:rPr lang="en-IN" altLang="en-US" dirty="0"/>
              <a:t>	Relationship</a:t>
            </a:r>
          </a:p>
          <a:p>
            <a:pPr marL="0" indent="0">
              <a:buFont typeface="Arial" panose="020B0604020202020204" pitchFamily="34" charset="0"/>
              <a:buNone/>
            </a:pPr>
            <a:r>
              <a:rPr lang="en-IN" altLang="en-US" dirty="0"/>
              <a:t>	Physical Facility</a:t>
            </a:r>
          </a:p>
          <a:p>
            <a:pPr marL="0" indent="0">
              <a:buFont typeface="Arial" panose="020B0604020202020204" pitchFamily="34" charset="0"/>
              <a:buNone/>
            </a:pPr>
            <a:endParaRPr lang="en-IN" altLang="en-US" dirty="0"/>
          </a:p>
          <a:p>
            <a:pPr marL="0" indent="0">
              <a:buFont typeface="Arial" panose="020B0604020202020204" pitchFamily="34" charset="0"/>
              <a:buNone/>
            </a:pPr>
            <a:endParaRPr lang="en-IN" altLang="en-US" dirty="0"/>
          </a:p>
          <a:p>
            <a:pPr marL="0" indent="0">
              <a:buFont typeface="Arial" panose="020B0604020202020204" pitchFamily="34" charset="0"/>
              <a:buNone/>
            </a:pPr>
            <a:r>
              <a:rPr lang="en-IN" altLang="en-US" dirty="0"/>
              <a:t>We want to </a:t>
            </a:r>
            <a:r>
              <a:rPr lang="en-IN" altLang="en-US" dirty="0">
                <a:solidFill>
                  <a:srgbClr val="FF0000"/>
                </a:solidFill>
              </a:rPr>
              <a:t>live with </a:t>
            </a:r>
            <a:r>
              <a:rPr lang="en-IN" altLang="en-US" b="1" dirty="0">
                <a:solidFill>
                  <a:srgbClr val="FF0000"/>
                </a:solidFill>
              </a:rPr>
              <a:t>happiness and prosperity</a:t>
            </a:r>
          </a:p>
          <a:p>
            <a:pPr marL="0" indent="0">
              <a:buFont typeface="Arial" panose="020B0604020202020204" pitchFamily="34" charset="0"/>
              <a:buNone/>
            </a:pPr>
            <a:r>
              <a:rPr lang="en-IN" altLang="en-US" b="1" dirty="0"/>
              <a:t>	Relationship</a:t>
            </a:r>
          </a:p>
          <a:p>
            <a:pPr marL="0" indent="0">
              <a:buFont typeface="Arial" panose="020B0604020202020204" pitchFamily="34" charset="0"/>
              <a:buNone/>
            </a:pPr>
            <a:r>
              <a:rPr lang="en-IN" altLang="en-US" dirty="0"/>
              <a:t>	Physical Facility</a:t>
            </a:r>
          </a:p>
          <a:p>
            <a:pPr marL="0" indent="0">
              <a:buFont typeface="Arial" panose="020B0604020202020204" pitchFamily="34" charset="0"/>
              <a:buNone/>
            </a:pPr>
            <a:endParaRPr lang="en-IN" altLang="en-US" dirty="0"/>
          </a:p>
          <a:p>
            <a:pPr marL="0" indent="0">
              <a:buFont typeface="Arial" panose="020B0604020202020204" pitchFamily="34" charset="0"/>
              <a:buNone/>
            </a:pPr>
            <a:r>
              <a:rPr lang="en-IN" altLang="en-US" dirty="0"/>
              <a:t>We want to </a:t>
            </a:r>
            <a:r>
              <a:rPr lang="en-IN" altLang="en-US" dirty="0">
                <a:solidFill>
                  <a:srgbClr val="FF0000"/>
                </a:solidFill>
              </a:rPr>
              <a:t>live</a:t>
            </a:r>
          </a:p>
          <a:p>
            <a:pPr marL="0" indent="0">
              <a:buFont typeface="Arial" panose="020B0604020202020204" pitchFamily="34" charset="0"/>
              <a:buNone/>
            </a:pPr>
            <a:r>
              <a:rPr lang="en-IN" altLang="en-US" b="1" dirty="0"/>
              <a:t>	Physical Facility</a:t>
            </a:r>
          </a:p>
          <a:p>
            <a:pPr marL="0" indent="0">
              <a:buFont typeface="Arial" panose="020B0604020202020204" pitchFamily="34" charset="0"/>
              <a:buNone/>
            </a:pPr>
            <a:endParaRPr lang="en-IN" altLang="en-US" dirty="0"/>
          </a:p>
          <a:p>
            <a:pPr marL="0" indent="0">
              <a:buNone/>
            </a:pPr>
            <a:endParaRPr lang="en-IN" altLang="en-US" dirty="0"/>
          </a:p>
          <a:p>
            <a:pPr marL="0" indent="0">
              <a:buNone/>
            </a:pPr>
            <a:endParaRPr lang="en-IN" altLang="en-US" dirty="0"/>
          </a:p>
          <a:p>
            <a:pPr marL="0" indent="0">
              <a:buNone/>
            </a:pPr>
            <a:endParaRPr lang="en-IN" dirty="0"/>
          </a:p>
        </p:txBody>
      </p:sp>
      <p:sp>
        <p:nvSpPr>
          <p:cNvPr id="8" name="Rectangle 7">
            <a:extLst>
              <a:ext uri="{FF2B5EF4-FFF2-40B4-BE49-F238E27FC236}">
                <a16:creationId xmlns:a16="http://schemas.microsoft.com/office/drawing/2014/main" id="{E68D5C4C-359F-4042-8FD1-815D1B896160}"/>
              </a:ext>
            </a:extLst>
          </p:cNvPr>
          <p:cNvSpPr>
            <a:spLocks noChangeArrowheads="1"/>
          </p:cNvSpPr>
          <p:nvPr/>
        </p:nvSpPr>
        <p:spPr bwMode="auto">
          <a:xfrm>
            <a:off x="3047729" y="5629870"/>
            <a:ext cx="6096541" cy="923330"/>
          </a:xfrm>
          <a:prstGeom prst="rect">
            <a:avLst/>
          </a:prstGeom>
          <a:solidFill>
            <a:srgbClr val="C00000"/>
          </a:solidFill>
          <a:ln w="9525">
            <a:noFill/>
            <a:miter lim="800000"/>
            <a:headEnd/>
            <a:tailEnd/>
          </a:ln>
          <a:scene3d>
            <a:camera prst="orthographicFront"/>
            <a:lightRig rig="threePt" dir="t"/>
          </a:scene3d>
          <a:sp3d>
            <a:bevelT w="165100" prst="coolSlant"/>
          </a:sp3d>
        </p:spPr>
        <p:txBody>
          <a:bodyPr wrap="none">
            <a:spAutoFit/>
          </a:bodyPr>
          <a:lstStyle/>
          <a:p>
            <a:pPr algn="ctr" eaLnBrk="1" hangingPunct="1">
              <a:defRPr/>
            </a:pPr>
            <a:r>
              <a:rPr lang="en-US" b="1" dirty="0">
                <a:solidFill>
                  <a:prstClr val="white"/>
                </a:solidFill>
              </a:rPr>
              <a:t>Should our education help us to meet this aspiration?</a:t>
            </a:r>
          </a:p>
          <a:p>
            <a:pPr algn="ctr" eaLnBrk="1" hangingPunct="1">
              <a:defRPr/>
            </a:pPr>
            <a:endParaRPr lang="en-US" b="1" dirty="0">
              <a:solidFill>
                <a:prstClr val="white"/>
              </a:solidFill>
            </a:endParaRPr>
          </a:p>
          <a:p>
            <a:pPr algn="ctr" eaLnBrk="1" hangingPunct="1">
              <a:defRPr/>
            </a:pPr>
            <a:r>
              <a:rPr lang="en-US" b="1" dirty="0">
                <a:solidFill>
                  <a:prstClr val="white"/>
                </a:solidFill>
              </a:rPr>
              <a:t>i.e., help us to be “Life Ready” vs just “Job Ready”?</a:t>
            </a:r>
          </a:p>
        </p:txBody>
      </p:sp>
      <p:sp>
        <p:nvSpPr>
          <p:cNvPr id="10" name="TextBox 9">
            <a:extLst>
              <a:ext uri="{FF2B5EF4-FFF2-40B4-BE49-F238E27FC236}">
                <a16:creationId xmlns:a16="http://schemas.microsoft.com/office/drawing/2014/main" id="{9CDD4E0E-6082-4A20-8067-B553FD09191A}"/>
              </a:ext>
            </a:extLst>
          </p:cNvPr>
          <p:cNvSpPr txBox="1"/>
          <p:nvPr/>
        </p:nvSpPr>
        <p:spPr>
          <a:xfrm>
            <a:off x="6781800" y="1097793"/>
            <a:ext cx="5562600" cy="1785104"/>
          </a:xfrm>
          <a:prstGeom prst="rect">
            <a:avLst/>
          </a:prstGeom>
          <a:noFill/>
        </p:spPr>
        <p:txBody>
          <a:bodyPr wrap="square">
            <a:spAutoFit/>
          </a:bodyPr>
          <a:lstStyle/>
          <a:p>
            <a:pPr>
              <a:buFont typeface="Symbol" pitchFamily="18" charset="2"/>
              <a:buNone/>
            </a:pPr>
            <a:r>
              <a:rPr lang="en-US" altLang="en-US" dirty="0"/>
              <a:t>Check: If you want to</a:t>
            </a:r>
          </a:p>
          <a:p>
            <a:pPr>
              <a:buFont typeface="Symbol" pitchFamily="18" charset="2"/>
              <a:buNone/>
            </a:pPr>
            <a:r>
              <a:rPr lang="en-US" altLang="en-US" sz="2200" dirty="0"/>
              <a:t>. Live with a feeling of relationship</a:t>
            </a:r>
          </a:p>
          <a:p>
            <a:pPr>
              <a:buFont typeface="Symbol" pitchFamily="18" charset="2"/>
              <a:buNone/>
            </a:pPr>
            <a:r>
              <a:rPr lang="en-US" altLang="en-US" sz="2200" dirty="0"/>
              <a:t>. Live with a feeling of opposition</a:t>
            </a:r>
          </a:p>
          <a:p>
            <a:pPr>
              <a:buFont typeface="Symbol" pitchFamily="18" charset="2"/>
              <a:buNone/>
            </a:pPr>
            <a:r>
              <a:rPr lang="en-US" altLang="en-US" sz="2200" dirty="0"/>
              <a:t>. Struggle for survival (because you believe that only the fittest survive)</a:t>
            </a:r>
          </a:p>
        </p:txBody>
      </p:sp>
      <p:sp>
        <p:nvSpPr>
          <p:cNvPr id="11" name="TextBox 10">
            <a:extLst>
              <a:ext uri="{FF2B5EF4-FFF2-40B4-BE49-F238E27FC236}">
                <a16:creationId xmlns:a16="http://schemas.microsoft.com/office/drawing/2014/main" id="{CF7413B7-4864-4EFD-B000-BF1F7681FD00}"/>
              </a:ext>
            </a:extLst>
          </p:cNvPr>
          <p:cNvSpPr txBox="1"/>
          <p:nvPr/>
        </p:nvSpPr>
        <p:spPr>
          <a:xfrm>
            <a:off x="6614532" y="4052102"/>
            <a:ext cx="5562600" cy="769441"/>
          </a:xfrm>
          <a:prstGeom prst="rect">
            <a:avLst/>
          </a:prstGeom>
          <a:noFill/>
        </p:spPr>
        <p:txBody>
          <a:bodyPr wrap="square">
            <a:spAutoFit/>
          </a:bodyPr>
          <a:lstStyle/>
          <a:p>
            <a:pPr>
              <a:buFont typeface="Symbol" pitchFamily="18" charset="2"/>
              <a:buNone/>
            </a:pPr>
            <a:r>
              <a:rPr lang="en-US" altLang="en-US" sz="2200" dirty="0"/>
              <a:t>Are you aware of how many clothes you have?</a:t>
            </a:r>
          </a:p>
        </p:txBody>
      </p:sp>
      <p:sp>
        <p:nvSpPr>
          <p:cNvPr id="12" name="TextBox 11">
            <a:extLst>
              <a:ext uri="{FF2B5EF4-FFF2-40B4-BE49-F238E27FC236}">
                <a16:creationId xmlns:a16="http://schemas.microsoft.com/office/drawing/2014/main" id="{53CA193A-0546-4390-A683-A0327F86044D}"/>
              </a:ext>
            </a:extLst>
          </p:cNvPr>
          <p:cNvSpPr txBox="1"/>
          <p:nvPr/>
        </p:nvSpPr>
        <p:spPr>
          <a:xfrm>
            <a:off x="6599664" y="4329100"/>
            <a:ext cx="5562600" cy="1384995"/>
          </a:xfrm>
          <a:prstGeom prst="rect">
            <a:avLst/>
          </a:prstGeom>
          <a:noFill/>
        </p:spPr>
        <p:txBody>
          <a:bodyPr wrap="square">
            <a:spAutoFit/>
          </a:bodyPr>
          <a:lstStyle/>
          <a:p>
            <a:pPr>
              <a:buFont typeface="Symbol" pitchFamily="18" charset="2"/>
              <a:buNone/>
            </a:pPr>
            <a:r>
              <a:rPr lang="en-US" altLang="en-US" dirty="0"/>
              <a:t>Check: Is the unhappiness in your family</a:t>
            </a:r>
          </a:p>
          <a:p>
            <a:r>
              <a:rPr lang="en-US" altLang="en-US" sz="2200" dirty="0"/>
              <a:t>. More due to lack of physical facility or</a:t>
            </a:r>
          </a:p>
          <a:p>
            <a:r>
              <a:rPr lang="en-US" altLang="en-US" sz="2200" dirty="0"/>
              <a:t>. More due to lack of fulfillment in relationship?</a:t>
            </a:r>
          </a:p>
        </p:txBody>
      </p:sp>
      <p:sp>
        <p:nvSpPr>
          <p:cNvPr id="9" name="TextBox 8">
            <a:extLst>
              <a:ext uri="{FF2B5EF4-FFF2-40B4-BE49-F238E27FC236}">
                <a16:creationId xmlns:a16="http://schemas.microsoft.com/office/drawing/2014/main" id="{163A2550-DF28-4864-8976-7BE90540F8A8}"/>
              </a:ext>
            </a:extLst>
          </p:cNvPr>
          <p:cNvSpPr txBox="1"/>
          <p:nvPr/>
        </p:nvSpPr>
        <p:spPr>
          <a:xfrm>
            <a:off x="6629400" y="2808417"/>
            <a:ext cx="5562600" cy="1661993"/>
          </a:xfrm>
          <a:prstGeom prst="rect">
            <a:avLst/>
          </a:prstGeom>
          <a:noFill/>
        </p:spPr>
        <p:txBody>
          <a:bodyPr wrap="square">
            <a:spAutoFit/>
          </a:bodyPr>
          <a:lstStyle/>
          <a:p>
            <a:pPr>
              <a:buFont typeface="Symbol" pitchFamily="18" charset="2"/>
              <a:buNone/>
            </a:pPr>
            <a:r>
              <a:rPr lang="en-US" altLang="en-US" dirty="0"/>
              <a:t>Check: If incidences of reaction… not speaking to the other… arguments… debates… are </a:t>
            </a:r>
            <a:r>
              <a:rPr lang="en-IN" altLang="en-US" dirty="0"/>
              <a:t>taking place</a:t>
            </a:r>
          </a:p>
          <a:p>
            <a:endParaRPr lang="en-IN" altLang="en-US" sz="2200" dirty="0"/>
          </a:p>
          <a:p>
            <a:r>
              <a:rPr lang="en-IN" altLang="en-US" sz="2200" dirty="0"/>
              <a:t>Why  are they happening when w</a:t>
            </a:r>
            <a:r>
              <a:rPr lang="en-US" altLang="en-US" sz="2200" dirty="0"/>
              <a:t>e do want to live with a feeling of relationship?</a:t>
            </a:r>
            <a:endParaRPr lang="en-IN" altLang="en-US" sz="2200" dirty="0"/>
          </a:p>
        </p:txBody>
      </p:sp>
      <p:sp>
        <p:nvSpPr>
          <p:cNvPr id="13" name="TextBox 12">
            <a:extLst>
              <a:ext uri="{FF2B5EF4-FFF2-40B4-BE49-F238E27FC236}">
                <a16:creationId xmlns:a16="http://schemas.microsoft.com/office/drawing/2014/main" id="{80C611C9-83B4-4C0E-AF91-FE3D0422D7CD}"/>
              </a:ext>
            </a:extLst>
          </p:cNvPr>
          <p:cNvSpPr txBox="1"/>
          <p:nvPr/>
        </p:nvSpPr>
        <p:spPr>
          <a:xfrm>
            <a:off x="6629399" y="4768096"/>
            <a:ext cx="5562600" cy="1785104"/>
          </a:xfrm>
          <a:prstGeom prst="rect">
            <a:avLst/>
          </a:prstGeom>
          <a:noFill/>
        </p:spPr>
        <p:txBody>
          <a:bodyPr wrap="square">
            <a:spAutoFit/>
          </a:bodyPr>
          <a:lstStyle/>
          <a:p>
            <a:pPr>
              <a:buFont typeface="Symbol" pitchFamily="18" charset="2"/>
              <a:buNone/>
            </a:pPr>
            <a:r>
              <a:rPr lang="en-US" altLang="en-US" sz="2200" dirty="0"/>
              <a:t>We become uncomfortable and unhappy when there is lack of physical facility… but when we get the physical facility, we forget about it and start thinking of 100 other things! (something more is required!)</a:t>
            </a:r>
          </a:p>
        </p:txBody>
      </p:sp>
    </p:spTree>
    <p:extLst>
      <p:ext uri="{BB962C8B-B14F-4D97-AF65-F5344CB8AC3E}">
        <p14:creationId xmlns:p14="http://schemas.microsoft.com/office/powerpoint/2010/main" val="370336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
                                            <p:txEl>
                                              <p:pRg st="6" end="6"/>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
                                            <p:txEl>
                                              <p:pRg st="7" end="7"/>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
                                            <p:txEl>
                                              <p:pRg st="8" end="8"/>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0" grpId="1"/>
      <p:bldP spid="11" grpId="0"/>
      <p:bldP spid="11" grpId="1"/>
      <p:bldP spid="12" grpId="0"/>
      <p:bldP spid="12" grpId="1"/>
      <p:bldP spid="9" grpId="0"/>
      <p:bldP spid="9" grpId="1"/>
      <p:bldP spid="13" grpId="0"/>
      <p:bldP spid="13"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2">
            <a:extLst>
              <a:ext uri="{FF2B5EF4-FFF2-40B4-BE49-F238E27FC236}">
                <a16:creationId xmlns:a16="http://schemas.microsoft.com/office/drawing/2014/main" id="{A66D3F34-9C16-458E-9D36-0EB457FA8954}"/>
              </a:ext>
            </a:extLst>
          </p:cNvPr>
          <p:cNvSpPr>
            <a:spLocks noGrp="1" noChangeArrowheads="1"/>
          </p:cNvSpPr>
          <p:nvPr>
            <p:ph type="subTitle"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t" anchorCtr="0" compatLnSpc="1">
            <a:prstTxWarp prst="textNoShape">
              <a:avLst/>
            </a:prstTxWarp>
          </a:bodyPr>
          <a:lstStyle/>
          <a:p>
            <a:endParaRPr lang="en-IN" altLang="en-US" dirty="0">
              <a:latin typeface="Arial" panose="020B0604020202020204" pitchFamily="34" charset="0"/>
            </a:endParaRPr>
          </a:p>
        </p:txBody>
      </p:sp>
      <p:sp>
        <p:nvSpPr>
          <p:cNvPr id="60418" name="Title 1">
            <a:extLst>
              <a:ext uri="{FF2B5EF4-FFF2-40B4-BE49-F238E27FC236}">
                <a16:creationId xmlns:a16="http://schemas.microsoft.com/office/drawing/2014/main" id="{29FBAC27-5D9D-4AC2-B0CF-AAE1FBC27422}"/>
              </a:ext>
            </a:extLst>
          </p:cNvPr>
          <p:cNvSpPr>
            <a:spLocks noGrp="1" noChangeArrowheads="1"/>
          </p:cNvSpPr>
          <p:nvPr>
            <p:ph type="ctrTitle"/>
          </p:nvPr>
        </p:nvSpPr>
        <p:spPr>
          <a:xfrm>
            <a:off x="609600" y="1676400"/>
            <a:ext cx="11049000" cy="18407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indent="0">
              <a:buNone/>
            </a:pPr>
            <a:r>
              <a:rPr lang="en-US" dirty="0"/>
              <a:t>Recommendations for Universities and Teaching Institutions</a:t>
            </a:r>
            <a:endParaRPr lang="en-IN" dirty="0"/>
          </a:p>
        </p:txBody>
      </p:sp>
    </p:spTree>
    <p:extLst>
      <p:ext uri="{BB962C8B-B14F-4D97-AF65-F5344CB8AC3E}">
        <p14:creationId xmlns:p14="http://schemas.microsoft.com/office/powerpoint/2010/main" val="2266358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5EC2-040A-42F1-B0AE-11769AE18C45}"/>
              </a:ext>
            </a:extLst>
          </p:cNvPr>
          <p:cNvSpPr>
            <a:spLocks noGrp="1"/>
          </p:cNvSpPr>
          <p:nvPr>
            <p:ph type="title"/>
          </p:nvPr>
        </p:nvSpPr>
        <p:spPr/>
        <p:txBody>
          <a:bodyPr/>
          <a:lstStyle/>
          <a:p>
            <a:r>
              <a:rPr lang="en-US" dirty="0"/>
              <a:t>Recommendations for Administration</a:t>
            </a:r>
            <a:endParaRPr lang="en-IN" dirty="0"/>
          </a:p>
        </p:txBody>
      </p:sp>
      <p:sp>
        <p:nvSpPr>
          <p:cNvPr id="3" name="Text Placeholder 2">
            <a:extLst>
              <a:ext uri="{FF2B5EF4-FFF2-40B4-BE49-F238E27FC236}">
                <a16:creationId xmlns:a16="http://schemas.microsoft.com/office/drawing/2014/main" id="{3A26D72B-C884-4511-82CF-957636687636}"/>
              </a:ext>
            </a:extLst>
          </p:cNvPr>
          <p:cNvSpPr>
            <a:spLocks noGrp="1"/>
          </p:cNvSpPr>
          <p:nvPr>
            <p:ph type="body" sz="quarter" idx="13"/>
          </p:nvPr>
        </p:nvSpPr>
        <p:spPr/>
        <p:txBody>
          <a:bodyPr>
            <a:normAutofit/>
          </a:bodyPr>
          <a:lstStyle/>
          <a:p>
            <a:pPr marL="0" indent="0">
              <a:buNone/>
            </a:pPr>
            <a:r>
              <a:rPr lang="en-US" dirty="0"/>
              <a:t>Set up University UHV Cell – Appoint University UHV Coordinators</a:t>
            </a:r>
          </a:p>
          <a:p>
            <a:pPr marL="228600" lvl="1" indent="0">
              <a:buNone/>
            </a:pPr>
            <a:r>
              <a:rPr lang="en-IN" dirty="0"/>
              <a:t>Prepare Policy Makers, Administration</a:t>
            </a:r>
          </a:p>
          <a:p>
            <a:pPr marL="457200" lvl="2" indent="0">
              <a:buNone/>
            </a:pPr>
            <a:r>
              <a:rPr lang="en-IN" dirty="0"/>
              <a:t>Host UHV-LDP, UHV-MDP</a:t>
            </a:r>
          </a:p>
          <a:p>
            <a:pPr marL="457200" lvl="2" indent="0">
              <a:buNone/>
            </a:pPr>
            <a:r>
              <a:rPr lang="en-IN" dirty="0"/>
              <a:t>Host UHV FDPs</a:t>
            </a:r>
            <a:endParaRPr lang="en-US" dirty="0"/>
          </a:p>
          <a:p>
            <a:pPr marL="228600" lvl="1" indent="0">
              <a:buNone/>
            </a:pPr>
            <a:r>
              <a:rPr lang="en-US" dirty="0">
                <a:highlight>
                  <a:srgbClr val="FFFF00"/>
                </a:highlight>
              </a:rPr>
              <a:t>Enable the inclusion of SIP and UHV courses in curriculum, policy – </a:t>
            </a:r>
            <a:r>
              <a:rPr lang="en-US" dirty="0" err="1">
                <a:highlight>
                  <a:srgbClr val="FFFF00"/>
                </a:highlight>
              </a:rPr>
              <a:t>BoS</a:t>
            </a:r>
            <a:r>
              <a:rPr lang="en-US" dirty="0">
                <a:highlight>
                  <a:srgbClr val="FFFF00"/>
                </a:highlight>
              </a:rPr>
              <a:t>, Academic council</a:t>
            </a:r>
          </a:p>
          <a:p>
            <a:pPr marL="0" indent="0">
              <a:buNone/>
            </a:pPr>
            <a:endParaRPr lang="en-US" dirty="0"/>
          </a:p>
          <a:p>
            <a:pPr marL="0" indent="0">
              <a:buNone/>
            </a:pPr>
            <a:r>
              <a:rPr lang="en-US" dirty="0"/>
              <a:t>Set up Institute (College) UHV Cells – Appoint Institution (College) UHV Coordinators</a:t>
            </a:r>
          </a:p>
          <a:p>
            <a:pPr marL="228600" lvl="1" indent="0">
              <a:buNone/>
            </a:pPr>
            <a:r>
              <a:rPr lang="en-IN" dirty="0"/>
              <a:t>Prepare Administration, Faculty</a:t>
            </a:r>
          </a:p>
          <a:p>
            <a:pPr marL="457200" lvl="2" indent="0">
              <a:buNone/>
            </a:pPr>
            <a:r>
              <a:rPr lang="en-IN" dirty="0"/>
              <a:t>Host UHV-MDP</a:t>
            </a:r>
          </a:p>
          <a:p>
            <a:pPr marL="457200" lvl="2" indent="0">
              <a:buNone/>
            </a:pPr>
            <a:r>
              <a:rPr lang="en-IN" dirty="0"/>
              <a:t>Host UHV FDPs</a:t>
            </a:r>
          </a:p>
          <a:p>
            <a:pPr marL="228600" lvl="1" indent="0">
              <a:buNone/>
            </a:pPr>
            <a:r>
              <a:rPr lang="en-US" dirty="0"/>
              <a:t>Enable the implementation of SIP and UHV courses</a:t>
            </a:r>
          </a:p>
          <a:p>
            <a:pPr marL="228600" lvl="1" indent="0">
              <a:buNone/>
            </a:pPr>
            <a:r>
              <a:rPr lang="en-US" dirty="0"/>
              <a:t>Enable regional, national coordination and international coordination</a:t>
            </a:r>
          </a:p>
          <a:p>
            <a:pPr marL="0" indent="0">
              <a:buNone/>
            </a:pPr>
            <a:endParaRPr lang="en-US" dirty="0"/>
          </a:p>
          <a:p>
            <a:pPr marL="0" indent="0">
              <a:buNone/>
            </a:pPr>
            <a:r>
              <a:rPr lang="en-US" dirty="0"/>
              <a:t>For more depth on UHV, you may like to go through a complete Introductory UHV FDP</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88611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5EC2-040A-42F1-B0AE-11769AE18C45}"/>
              </a:ext>
            </a:extLst>
          </p:cNvPr>
          <p:cNvSpPr>
            <a:spLocks noGrp="1"/>
          </p:cNvSpPr>
          <p:nvPr>
            <p:ph type="title"/>
          </p:nvPr>
        </p:nvSpPr>
        <p:spPr/>
        <p:txBody>
          <a:bodyPr/>
          <a:lstStyle/>
          <a:p>
            <a:r>
              <a:rPr lang="en-US" dirty="0"/>
              <a:t>Recommendations for Faculty</a:t>
            </a:r>
            <a:endParaRPr lang="en-IN" dirty="0"/>
          </a:p>
        </p:txBody>
      </p:sp>
      <p:sp>
        <p:nvSpPr>
          <p:cNvPr id="3" name="Text Placeholder 2">
            <a:extLst>
              <a:ext uri="{FF2B5EF4-FFF2-40B4-BE49-F238E27FC236}">
                <a16:creationId xmlns:a16="http://schemas.microsoft.com/office/drawing/2014/main" id="{3A26D72B-C884-4511-82CF-957636687636}"/>
              </a:ext>
            </a:extLst>
          </p:cNvPr>
          <p:cNvSpPr>
            <a:spLocks noGrp="1"/>
          </p:cNvSpPr>
          <p:nvPr>
            <p:ph type="body" sz="quarter" idx="13"/>
          </p:nvPr>
        </p:nvSpPr>
        <p:spPr/>
        <p:txBody>
          <a:bodyPr>
            <a:normAutofit lnSpcReduction="10000"/>
          </a:bodyPr>
          <a:lstStyle/>
          <a:p>
            <a:pPr marL="0" indent="0">
              <a:buNone/>
            </a:pPr>
            <a:r>
              <a:rPr lang="en-US" dirty="0" err="1"/>
              <a:t>Familiarise</a:t>
            </a:r>
            <a:r>
              <a:rPr lang="en-US" dirty="0"/>
              <a:t> yourself with details of UHV – please go through</a:t>
            </a:r>
          </a:p>
          <a:p>
            <a:pPr marL="685800" lvl="1" indent="-457200">
              <a:buFont typeface="+mj-lt"/>
              <a:buAutoNum type="arabicPeriod"/>
            </a:pPr>
            <a:r>
              <a:rPr lang="en-US" dirty="0"/>
              <a:t>An Introductory UHV FDP (online or f2f)</a:t>
            </a:r>
          </a:p>
          <a:p>
            <a:pPr marL="685800" lvl="1" indent="-457200">
              <a:buFont typeface="+mj-lt"/>
              <a:buAutoNum type="arabicPeriod"/>
            </a:pPr>
            <a:r>
              <a:rPr lang="en-US" dirty="0"/>
              <a:t>A UHV-II FDP (online or f2f)</a:t>
            </a:r>
          </a:p>
          <a:p>
            <a:pPr marL="0" indent="0">
              <a:buNone/>
            </a:pPr>
            <a:endParaRPr lang="en-US" sz="1000" dirty="0"/>
          </a:p>
          <a:p>
            <a:pPr marL="0" indent="0">
              <a:buNone/>
            </a:pPr>
            <a:r>
              <a:rPr lang="en-US" dirty="0"/>
              <a:t>Keep in touch with the content, and UHV community</a:t>
            </a:r>
          </a:p>
          <a:p>
            <a:pPr lvl="2"/>
            <a:r>
              <a:rPr lang="en-US" dirty="0"/>
              <a:t>Join the Weekly Meeting</a:t>
            </a:r>
          </a:p>
          <a:p>
            <a:pPr lvl="2"/>
            <a:r>
              <a:rPr lang="en-US" dirty="0"/>
              <a:t>Go through the textbook and teachers’ manual</a:t>
            </a:r>
          </a:p>
          <a:p>
            <a:pPr lvl="2"/>
            <a:r>
              <a:rPr lang="en-US" dirty="0"/>
              <a:t>Go through the recordings</a:t>
            </a:r>
          </a:p>
          <a:p>
            <a:pPr lvl="2"/>
            <a:r>
              <a:rPr lang="en-US" dirty="0"/>
              <a:t>Go through the “How to Share Values”				</a:t>
            </a:r>
          </a:p>
          <a:p>
            <a:pPr marL="0" indent="0">
              <a:buNone/>
            </a:pPr>
            <a:endParaRPr lang="en-US" sz="1000" dirty="0"/>
          </a:p>
          <a:p>
            <a:pPr marL="0" indent="0">
              <a:buNone/>
            </a:pPr>
            <a:r>
              <a:rPr lang="en-US" dirty="0"/>
              <a:t>Take up teaching UHV and Mentoring</a:t>
            </a:r>
          </a:p>
          <a:p>
            <a:pPr lvl="2"/>
            <a:r>
              <a:rPr lang="en-US" dirty="0"/>
              <a:t>Teach the UHV-I Module of SIP</a:t>
            </a:r>
          </a:p>
          <a:p>
            <a:pPr lvl="2"/>
            <a:r>
              <a:rPr lang="en-US" dirty="0"/>
              <a:t>Mentor a batch of 20 students</a:t>
            </a:r>
          </a:p>
          <a:p>
            <a:pPr lvl="2"/>
            <a:r>
              <a:rPr lang="en-US" dirty="0"/>
              <a:t>Teach the UHV-II course</a:t>
            </a:r>
          </a:p>
          <a:p>
            <a:pPr marL="0" indent="0">
              <a:buNone/>
            </a:pPr>
            <a:endParaRPr lang="en-US" dirty="0"/>
          </a:p>
          <a:p>
            <a:pPr marL="0" indent="0">
              <a:buNone/>
            </a:pPr>
            <a:r>
              <a:rPr lang="en-US" dirty="0"/>
              <a:t>Self Development</a:t>
            </a:r>
          </a:p>
          <a:p>
            <a:pPr lvl="2"/>
            <a:r>
              <a:rPr lang="en-US" dirty="0"/>
              <a:t>Join the Morning Session</a:t>
            </a:r>
          </a:p>
          <a:p>
            <a:pPr lvl="2"/>
            <a:r>
              <a:rPr lang="en-US" dirty="0"/>
              <a:t>Volunteer for the National Effort</a:t>
            </a:r>
          </a:p>
          <a:p>
            <a:pPr marL="0" indent="0">
              <a:buNone/>
            </a:pPr>
            <a:endParaRPr lang="en-US" dirty="0"/>
          </a:p>
        </p:txBody>
      </p:sp>
    </p:spTree>
    <p:extLst>
      <p:ext uri="{BB962C8B-B14F-4D97-AF65-F5344CB8AC3E}">
        <p14:creationId xmlns:p14="http://schemas.microsoft.com/office/powerpoint/2010/main" val="820755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0148A-49BC-42F5-B559-FFF43E5DB5DC}"/>
              </a:ext>
            </a:extLst>
          </p:cNvPr>
          <p:cNvSpPr>
            <a:spLocks noGrp="1"/>
          </p:cNvSpPr>
          <p:nvPr>
            <p:ph type="title"/>
          </p:nvPr>
        </p:nvSpPr>
        <p:spPr/>
        <p:txBody>
          <a:bodyPr/>
          <a:lstStyle/>
          <a:p>
            <a:r>
              <a:rPr lang="en-IN" dirty="0"/>
              <a:t>Next Steps</a:t>
            </a:r>
          </a:p>
        </p:txBody>
      </p:sp>
      <p:sp>
        <p:nvSpPr>
          <p:cNvPr id="3" name="Text Placeholder 2">
            <a:extLst>
              <a:ext uri="{FF2B5EF4-FFF2-40B4-BE49-F238E27FC236}">
                <a16:creationId xmlns:a16="http://schemas.microsoft.com/office/drawing/2014/main" id="{2497CCCE-9A4E-4F39-A3FE-B9B0880A7FC6}"/>
              </a:ext>
            </a:extLst>
          </p:cNvPr>
          <p:cNvSpPr>
            <a:spLocks noGrp="1"/>
          </p:cNvSpPr>
          <p:nvPr>
            <p:ph type="body" sz="quarter" idx="13"/>
          </p:nvPr>
        </p:nvSpPr>
        <p:spPr/>
        <p:txBody>
          <a:bodyPr/>
          <a:lstStyle/>
          <a:p>
            <a:pPr marL="0" indent="0" algn="just">
              <a:buNone/>
            </a:pPr>
            <a:r>
              <a:rPr lang="en-US" sz="1800" dirty="0">
                <a:solidFill>
                  <a:srgbClr val="26282A"/>
                </a:solidFill>
                <a:effectLst/>
                <a:latin typeface="Arial" panose="020B0604020202020204" pitchFamily="34" charset="0"/>
                <a:ea typeface="Times New Roman" panose="02020603050405020304" pitchFamily="18" charset="0"/>
              </a:rPr>
              <a:t>A UHV Cell to be formed in universities and its colleges for coordinating all UHV related efforts.</a:t>
            </a:r>
          </a:p>
          <a:p>
            <a:pPr marL="0" indent="0" algn="just">
              <a:buNone/>
            </a:pPr>
            <a:endParaRPr lang="en-IN" sz="1800" dirty="0">
              <a:effectLst/>
              <a:latin typeface="Times New Roman" panose="02020603050405020304" pitchFamily="18" charset="0"/>
              <a:ea typeface="Times New Roman" panose="02020603050405020304" pitchFamily="18" charset="0"/>
            </a:endParaRPr>
          </a:p>
          <a:p>
            <a:pPr marL="0" indent="0" algn="just">
              <a:buNone/>
            </a:pPr>
            <a:r>
              <a:rPr lang="en-US" sz="1800" dirty="0">
                <a:solidFill>
                  <a:srgbClr val="26282A"/>
                </a:solidFill>
                <a:effectLst/>
                <a:latin typeface="Arial" panose="020B0604020202020204" pitchFamily="34" charset="0"/>
                <a:ea typeface="Times New Roman" panose="02020603050405020304" pitchFamily="18" charset="0"/>
              </a:rPr>
              <a:t>All AICTE-approved colleges are required to develop the requisite teaching capacity for both UHV-I as well as UHV-II, as indicated in the Approval Process Handbook 2020-21:</a:t>
            </a:r>
            <a:endParaRPr lang="en-IN" sz="1800" dirty="0">
              <a:effectLst/>
              <a:latin typeface="Times New Roman" panose="02020603050405020304" pitchFamily="18" charset="0"/>
              <a:ea typeface="Times New Roman" panose="02020603050405020304" pitchFamily="18" charset="0"/>
            </a:endParaRPr>
          </a:p>
          <a:p>
            <a:pPr marL="0" lvl="0" indent="0" algn="just">
              <a:buNone/>
            </a:pPr>
            <a:endParaRPr lang="en-US" sz="1800" dirty="0">
              <a:solidFill>
                <a:srgbClr val="26282A"/>
              </a:solidFill>
              <a:effectLst/>
              <a:latin typeface="Arial" panose="020B0604020202020204" pitchFamily="34" charset="0"/>
              <a:ea typeface="Times New Roman" panose="02020603050405020304" pitchFamily="18" charset="0"/>
            </a:endParaRPr>
          </a:p>
          <a:p>
            <a:pPr lvl="1" algn="just"/>
            <a:r>
              <a:rPr lang="en-US" sz="1600" dirty="0">
                <a:solidFill>
                  <a:srgbClr val="26282A"/>
                </a:solidFill>
                <a:effectLst/>
                <a:latin typeface="Arial" panose="020B0604020202020204" pitchFamily="34" charset="0"/>
                <a:ea typeface="Times New Roman" panose="02020603050405020304" pitchFamily="18" charset="0"/>
              </a:rPr>
              <a:t>Each college must prepare at least 1 faculty mentor for every 20 newly joined students. Faculty must be prepared from every department/ branch/ discipline (minimum Introductory UHV FDP)</a:t>
            </a:r>
            <a:endParaRPr lang="en-IN" sz="1600" dirty="0">
              <a:effectLst/>
              <a:latin typeface="Times New Roman" panose="02020603050405020304" pitchFamily="18" charset="0"/>
              <a:ea typeface="Times New Roman" panose="02020603050405020304" pitchFamily="18" charset="0"/>
            </a:endParaRPr>
          </a:p>
          <a:p>
            <a:pPr lvl="1" algn="just"/>
            <a:endParaRPr lang="en-US" sz="1600" dirty="0">
              <a:solidFill>
                <a:srgbClr val="26282A"/>
              </a:solidFill>
              <a:effectLst/>
              <a:latin typeface="Arial" panose="020B0604020202020204" pitchFamily="34" charset="0"/>
              <a:ea typeface="Times New Roman" panose="02020603050405020304" pitchFamily="18" charset="0"/>
            </a:endParaRPr>
          </a:p>
          <a:p>
            <a:pPr lvl="1" algn="just"/>
            <a:r>
              <a:rPr lang="en-US" sz="1600" dirty="0">
                <a:solidFill>
                  <a:srgbClr val="26282A"/>
                </a:solidFill>
                <a:effectLst/>
                <a:latin typeface="Arial" panose="020B0604020202020204" pitchFamily="34" charset="0"/>
                <a:ea typeface="Times New Roman" panose="02020603050405020304" pitchFamily="18" charset="0"/>
              </a:rPr>
              <a:t>Each college must prepare at least 1 UHV-I faculty for every 60 newly joined students. Faculty must be prepared from every department/ branch/ discipline (additional UHV-I FDP)</a:t>
            </a:r>
            <a:endParaRPr lang="en-IN" sz="1600" dirty="0">
              <a:effectLst/>
              <a:latin typeface="Times New Roman" panose="02020603050405020304" pitchFamily="18" charset="0"/>
              <a:ea typeface="Times New Roman" panose="02020603050405020304" pitchFamily="18" charset="0"/>
            </a:endParaRPr>
          </a:p>
          <a:p>
            <a:pPr lvl="1" algn="just"/>
            <a:endParaRPr lang="en-US" sz="1600" dirty="0">
              <a:solidFill>
                <a:srgbClr val="26282A"/>
              </a:solidFill>
              <a:effectLst/>
              <a:latin typeface="Arial" panose="020B0604020202020204" pitchFamily="34" charset="0"/>
              <a:ea typeface="Times New Roman" panose="02020603050405020304" pitchFamily="18" charset="0"/>
            </a:endParaRPr>
          </a:p>
          <a:p>
            <a:pPr lvl="1" algn="just"/>
            <a:r>
              <a:rPr lang="en-US" sz="1600" dirty="0">
                <a:solidFill>
                  <a:srgbClr val="26282A"/>
                </a:solidFill>
                <a:effectLst/>
                <a:latin typeface="Arial" panose="020B0604020202020204" pitchFamily="34" charset="0"/>
                <a:ea typeface="Times New Roman" panose="02020603050405020304" pitchFamily="18" charset="0"/>
              </a:rPr>
              <a:t>Each college must prepare at least 1 UHV-II faculty for every 120 newly joined students. Faculty must be prepared from every department/ branch/ discipline (additional UHV-II FDP)</a:t>
            </a:r>
            <a:endParaRPr lang="en-IN" sz="1600" dirty="0">
              <a:effectLst/>
              <a:latin typeface="Times New Roman" panose="02020603050405020304" pitchFamily="18" charset="0"/>
              <a:ea typeface="Times New Roman" panose="02020603050405020304" pitchFamily="18" charset="0"/>
            </a:endParaRPr>
          </a:p>
          <a:p>
            <a:pPr lvl="1" algn="just"/>
            <a:endParaRPr lang="en-US" sz="1600" dirty="0">
              <a:solidFill>
                <a:srgbClr val="26282A"/>
              </a:solidFill>
              <a:effectLst/>
              <a:latin typeface="Arial" panose="020B0604020202020204" pitchFamily="34" charset="0"/>
              <a:ea typeface="Times New Roman" panose="02020603050405020304" pitchFamily="18" charset="0"/>
            </a:endParaRPr>
          </a:p>
          <a:p>
            <a:pPr lvl="1" algn="just"/>
            <a:r>
              <a:rPr lang="en-US" sz="1600" dirty="0">
                <a:solidFill>
                  <a:srgbClr val="26282A"/>
                </a:solidFill>
                <a:effectLst/>
                <a:latin typeface="Arial" panose="020B0604020202020204" pitchFamily="34" charset="0"/>
                <a:ea typeface="Times New Roman" panose="02020603050405020304" pitchFamily="18" charset="0"/>
              </a:rPr>
              <a:t>In the long run, each college can prepare UHV faculty for the Minor Degree internally. At that point, these courses may be offered internally</a:t>
            </a:r>
            <a:endParaRPr lang="en-IN" sz="1600" dirty="0">
              <a:effectLst/>
              <a:latin typeface="Times New Roman" panose="02020603050405020304" pitchFamily="18" charset="0"/>
              <a:ea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3413258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077C6-2766-4E98-9EF3-5C9EF3709277}"/>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D448D0D9-9B4B-4C74-96C9-6C7EB25C9112}"/>
              </a:ext>
            </a:extLst>
          </p:cNvPr>
          <p:cNvSpPr>
            <a:spLocks noGrp="1"/>
          </p:cNvSpPr>
          <p:nvPr>
            <p:ph type="body" sz="quarter" idx="13"/>
          </p:nvPr>
        </p:nvSpPr>
        <p:spPr/>
        <p:txBody>
          <a:bodyPr/>
          <a:lstStyle/>
          <a:p>
            <a:pPr marL="0" indent="0">
              <a:buNone/>
            </a:pPr>
            <a:r>
              <a:rPr lang="en-IN" dirty="0"/>
              <a:t>Prof. Anil D </a:t>
            </a:r>
            <a:r>
              <a:rPr lang="en-IN" dirty="0" err="1"/>
              <a:t>Sahasrabudhe</a:t>
            </a:r>
            <a:r>
              <a:rPr lang="en-IN" dirty="0"/>
              <a:t>, Chairman NAAC</a:t>
            </a:r>
          </a:p>
          <a:p>
            <a:pPr marL="0" indent="0">
              <a:buNone/>
            </a:pPr>
            <a:r>
              <a:rPr lang="en-IN" dirty="0">
                <a:hlinkClick r:id="rId2"/>
              </a:rPr>
              <a:t>https://www.youtube.com/watch?v=jgj7XiyC36I</a:t>
            </a:r>
            <a:endParaRPr lang="en-IN" dirty="0"/>
          </a:p>
          <a:p>
            <a:pPr marL="0" indent="0">
              <a:buNone/>
            </a:pPr>
            <a:endParaRPr lang="en-IN" dirty="0"/>
          </a:p>
          <a:p>
            <a:pPr marL="0" indent="0">
              <a:buNone/>
            </a:pPr>
            <a:r>
              <a:rPr lang="en-IN" dirty="0"/>
              <a:t>Prof. TG </a:t>
            </a:r>
            <a:r>
              <a:rPr lang="en-IN" dirty="0" err="1"/>
              <a:t>Sitharam</a:t>
            </a:r>
            <a:r>
              <a:rPr lang="en-IN" dirty="0"/>
              <a:t>, Chairman AICTE</a:t>
            </a:r>
            <a:endParaRPr lang="en-IN" dirty="0">
              <a:hlinkClick r:id="rId3"/>
            </a:endParaRPr>
          </a:p>
          <a:p>
            <a:pPr marL="0" indent="0">
              <a:buNone/>
            </a:pPr>
            <a:r>
              <a:rPr lang="en-IN" dirty="0">
                <a:hlinkClick r:id="rId3"/>
              </a:rPr>
              <a:t>https://www.youtube.com/watch?v=6-ttB7IhWYE</a:t>
            </a:r>
            <a:endParaRPr lang="en-IN" dirty="0"/>
          </a:p>
          <a:p>
            <a:pPr marL="0" indent="0">
              <a:buNone/>
            </a:pPr>
            <a:endParaRPr lang="en-IN"/>
          </a:p>
          <a:p>
            <a:pPr marL="0" indent="0">
              <a:buNone/>
            </a:pPr>
            <a:r>
              <a:rPr lang="en-IN"/>
              <a:t>IIT </a:t>
            </a:r>
            <a:r>
              <a:rPr lang="en-IN" dirty="0"/>
              <a:t>Ropar</a:t>
            </a:r>
          </a:p>
          <a:p>
            <a:pPr marL="0" indent="0">
              <a:buNone/>
            </a:pPr>
            <a:r>
              <a:rPr lang="en-IN" dirty="0">
                <a:hlinkClick r:id="rId4"/>
              </a:rPr>
              <a:t>https://www.youtube.com/watch?v=fZM4uHcTezo</a:t>
            </a:r>
            <a:r>
              <a:rPr lang="en-IN" dirty="0"/>
              <a:t> </a:t>
            </a:r>
          </a:p>
        </p:txBody>
      </p:sp>
    </p:spTree>
    <p:extLst>
      <p:ext uri="{BB962C8B-B14F-4D97-AF65-F5344CB8AC3E}">
        <p14:creationId xmlns:p14="http://schemas.microsoft.com/office/powerpoint/2010/main" val="1509165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425EC4C-0EAE-478F-8E5B-DAECAD065269}"/>
              </a:ext>
            </a:extLst>
          </p:cNvPr>
          <p:cNvSpPr>
            <a:spLocks noGrp="1"/>
          </p:cNvSpPr>
          <p:nvPr>
            <p:ph type="subTitle" idx="1"/>
          </p:nvPr>
        </p:nvSpPr>
        <p:spPr/>
        <p:txBody>
          <a:bodyPr/>
          <a:lstStyle/>
          <a:p>
            <a:endParaRPr lang="en-IN"/>
          </a:p>
        </p:txBody>
      </p:sp>
      <p:sp>
        <p:nvSpPr>
          <p:cNvPr id="4" name="Title 3">
            <a:extLst>
              <a:ext uri="{FF2B5EF4-FFF2-40B4-BE49-F238E27FC236}">
                <a16:creationId xmlns:a16="http://schemas.microsoft.com/office/drawing/2014/main" id="{1E94FC12-81C2-462D-9000-48059AEF001A}"/>
              </a:ext>
            </a:extLst>
          </p:cNvPr>
          <p:cNvSpPr>
            <a:spLocks noGrp="1"/>
          </p:cNvSpPr>
          <p:nvPr>
            <p:ph type="ctrTitle"/>
          </p:nvPr>
        </p:nvSpPr>
        <p:spPr/>
        <p:txBody>
          <a:bodyPr/>
          <a:lstStyle/>
          <a:p>
            <a:r>
              <a:rPr lang="en-IN" dirty="0"/>
              <a:t>Happiness</a:t>
            </a:r>
          </a:p>
        </p:txBody>
      </p:sp>
    </p:spTree>
    <p:extLst>
      <p:ext uri="{BB962C8B-B14F-4D97-AF65-F5344CB8AC3E}">
        <p14:creationId xmlns:p14="http://schemas.microsoft.com/office/powerpoint/2010/main" val="57010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31D1-2016-4695-B528-D5D4BA104B57}"/>
              </a:ext>
            </a:extLst>
          </p:cNvPr>
          <p:cNvSpPr>
            <a:spLocks noGrp="1"/>
          </p:cNvSpPr>
          <p:nvPr>
            <p:ph type="title"/>
          </p:nvPr>
        </p:nvSpPr>
        <p:spPr/>
        <p:txBody>
          <a:bodyPr/>
          <a:lstStyle/>
          <a:p>
            <a:r>
              <a:rPr lang="en-IN" dirty="0"/>
              <a:t>What Makes You Happy?</a:t>
            </a:r>
          </a:p>
        </p:txBody>
      </p:sp>
      <p:sp>
        <p:nvSpPr>
          <p:cNvPr id="3" name="Text Placeholder 2">
            <a:extLst>
              <a:ext uri="{FF2B5EF4-FFF2-40B4-BE49-F238E27FC236}">
                <a16:creationId xmlns:a16="http://schemas.microsoft.com/office/drawing/2014/main" id="{DFB8D0EC-30FE-4B46-9FD9-ECA05EDA8822}"/>
              </a:ext>
            </a:extLst>
          </p:cNvPr>
          <p:cNvSpPr>
            <a:spLocks noGrp="1"/>
          </p:cNvSpPr>
          <p:nvPr>
            <p:ph type="body" sz="quarter" idx="13"/>
          </p:nvPr>
        </p:nvSpPr>
        <p:spPr/>
        <p:txBody>
          <a:bodyPr>
            <a:normAutofit lnSpcReduction="10000"/>
          </a:bodyPr>
          <a:lstStyle/>
          <a:p>
            <a:pPr marL="0" indent="0">
              <a:buNone/>
            </a:pPr>
            <a:r>
              <a:rPr lang="en-IN" dirty="0"/>
              <a:t>Enjoying a tasty snack</a:t>
            </a:r>
          </a:p>
          <a:p>
            <a:pPr marL="0" indent="0">
              <a:buNone/>
            </a:pPr>
            <a:endParaRPr lang="en-IN" dirty="0"/>
          </a:p>
          <a:p>
            <a:pPr marL="0" indent="0">
              <a:buNone/>
            </a:pPr>
            <a:r>
              <a:rPr lang="en-IN" dirty="0"/>
              <a:t>Eating a very sour/bitter fruit</a:t>
            </a:r>
          </a:p>
          <a:p>
            <a:pPr marL="0" indent="0">
              <a:buNone/>
            </a:pPr>
            <a:endParaRPr lang="en-IN" dirty="0"/>
          </a:p>
          <a:p>
            <a:pPr marL="0" indent="0">
              <a:buNone/>
            </a:pPr>
            <a:r>
              <a:rPr lang="en-IN" dirty="0"/>
              <a:t>When someone is scolding you</a:t>
            </a:r>
          </a:p>
          <a:p>
            <a:pPr marL="0" indent="0">
              <a:buNone/>
            </a:pPr>
            <a:endParaRPr lang="en-IN" dirty="0"/>
          </a:p>
          <a:p>
            <a:pPr marL="0" indent="0">
              <a:buNone/>
            </a:pPr>
            <a:r>
              <a:rPr lang="en-IN" dirty="0"/>
              <a:t>When someone is praising you</a:t>
            </a:r>
          </a:p>
          <a:p>
            <a:pPr marL="0" indent="0">
              <a:buNone/>
            </a:pPr>
            <a:endParaRPr lang="en-IN" dirty="0"/>
          </a:p>
          <a:p>
            <a:pPr marL="0" indent="0">
              <a:buNone/>
            </a:pPr>
            <a:r>
              <a:rPr lang="en-IN" dirty="0"/>
              <a:t>When you can’t solve a tough problem</a:t>
            </a:r>
          </a:p>
          <a:p>
            <a:pPr marL="0" indent="0">
              <a:buNone/>
            </a:pPr>
            <a:endParaRPr lang="en-IN" dirty="0"/>
          </a:p>
          <a:p>
            <a:pPr marL="0" indent="0">
              <a:buNone/>
            </a:pPr>
            <a:r>
              <a:rPr lang="en-IN" dirty="0"/>
              <a:t>When you know the answer to all the questions</a:t>
            </a:r>
          </a:p>
          <a:p>
            <a:pPr marL="0" indent="0">
              <a:buNone/>
            </a:pPr>
            <a:endParaRPr lang="en-IN" dirty="0"/>
          </a:p>
          <a:p>
            <a:pPr marL="0" indent="0">
              <a:buNone/>
            </a:pPr>
            <a:r>
              <a:rPr lang="en-IN" dirty="0"/>
              <a:t>When you have a feeling of respect</a:t>
            </a:r>
          </a:p>
          <a:p>
            <a:pPr marL="0" indent="0">
              <a:buNone/>
            </a:pPr>
            <a:endParaRPr lang="en-IN" dirty="0"/>
          </a:p>
          <a:p>
            <a:pPr marL="0" indent="0">
              <a:buNone/>
            </a:pPr>
            <a:r>
              <a:rPr lang="en-IN" dirty="0"/>
              <a:t>When you have a feeling of disrespect</a:t>
            </a:r>
          </a:p>
        </p:txBody>
      </p:sp>
      <p:sp>
        <p:nvSpPr>
          <p:cNvPr id="5" name="TextBox 4">
            <a:extLst>
              <a:ext uri="{FF2B5EF4-FFF2-40B4-BE49-F238E27FC236}">
                <a16:creationId xmlns:a16="http://schemas.microsoft.com/office/drawing/2014/main" id="{C7B64993-BC24-44F7-B193-15DDAB10F457}"/>
              </a:ext>
            </a:extLst>
          </p:cNvPr>
          <p:cNvSpPr txBox="1"/>
          <p:nvPr/>
        </p:nvSpPr>
        <p:spPr>
          <a:xfrm>
            <a:off x="6705600" y="533399"/>
            <a:ext cx="5334000" cy="430887"/>
          </a:xfrm>
          <a:prstGeom prst="rect">
            <a:avLst/>
          </a:prstGeom>
          <a:noFill/>
        </p:spPr>
        <p:txBody>
          <a:bodyPr wrap="square">
            <a:spAutoFit/>
          </a:bodyPr>
          <a:lstStyle/>
          <a:p>
            <a:pPr marL="0" indent="0">
              <a:buNone/>
            </a:pPr>
            <a:r>
              <a:rPr lang="en-IN" sz="2200" dirty="0"/>
              <a:t>Happy?</a:t>
            </a:r>
          </a:p>
        </p:txBody>
      </p:sp>
      <p:sp>
        <p:nvSpPr>
          <p:cNvPr id="6" name="TextBox 5">
            <a:extLst>
              <a:ext uri="{FF2B5EF4-FFF2-40B4-BE49-F238E27FC236}">
                <a16:creationId xmlns:a16="http://schemas.microsoft.com/office/drawing/2014/main" id="{D6E30BE1-B1E1-4CE4-B2BC-4AB4944A9586}"/>
              </a:ext>
            </a:extLst>
          </p:cNvPr>
          <p:cNvSpPr txBox="1"/>
          <p:nvPr/>
        </p:nvSpPr>
        <p:spPr>
          <a:xfrm>
            <a:off x="6705600" y="1255929"/>
            <a:ext cx="5334000" cy="430887"/>
          </a:xfrm>
          <a:prstGeom prst="rect">
            <a:avLst/>
          </a:prstGeom>
          <a:noFill/>
        </p:spPr>
        <p:txBody>
          <a:bodyPr wrap="square">
            <a:spAutoFit/>
          </a:bodyPr>
          <a:lstStyle/>
          <a:p>
            <a:pPr marL="0" indent="0">
              <a:buNone/>
            </a:pPr>
            <a:r>
              <a:rPr lang="en-IN" sz="2200" dirty="0">
                <a:solidFill>
                  <a:srgbClr val="FF0000"/>
                </a:solidFill>
              </a:rPr>
              <a:t>Unhappy?</a:t>
            </a:r>
          </a:p>
        </p:txBody>
      </p:sp>
      <p:sp>
        <p:nvSpPr>
          <p:cNvPr id="7" name="TextBox 6">
            <a:extLst>
              <a:ext uri="{FF2B5EF4-FFF2-40B4-BE49-F238E27FC236}">
                <a16:creationId xmlns:a16="http://schemas.microsoft.com/office/drawing/2014/main" id="{6EF88464-34C0-40F5-B8ED-896FCBCD2F8D}"/>
              </a:ext>
            </a:extLst>
          </p:cNvPr>
          <p:cNvSpPr txBox="1"/>
          <p:nvPr/>
        </p:nvSpPr>
        <p:spPr>
          <a:xfrm>
            <a:off x="6705600" y="2778433"/>
            <a:ext cx="5334000" cy="430887"/>
          </a:xfrm>
          <a:prstGeom prst="rect">
            <a:avLst/>
          </a:prstGeom>
          <a:noFill/>
        </p:spPr>
        <p:txBody>
          <a:bodyPr wrap="square">
            <a:spAutoFit/>
          </a:bodyPr>
          <a:lstStyle/>
          <a:p>
            <a:pPr marL="0" indent="0">
              <a:buNone/>
            </a:pPr>
            <a:r>
              <a:rPr lang="en-IN" sz="2200" dirty="0"/>
              <a:t>Happy?</a:t>
            </a:r>
          </a:p>
        </p:txBody>
      </p:sp>
      <p:sp>
        <p:nvSpPr>
          <p:cNvPr id="8" name="TextBox 7">
            <a:extLst>
              <a:ext uri="{FF2B5EF4-FFF2-40B4-BE49-F238E27FC236}">
                <a16:creationId xmlns:a16="http://schemas.microsoft.com/office/drawing/2014/main" id="{35F3BF51-5EEC-4F0E-B614-B79C07920122}"/>
              </a:ext>
            </a:extLst>
          </p:cNvPr>
          <p:cNvSpPr txBox="1"/>
          <p:nvPr/>
        </p:nvSpPr>
        <p:spPr>
          <a:xfrm>
            <a:off x="6705600" y="1965080"/>
            <a:ext cx="5334000" cy="430887"/>
          </a:xfrm>
          <a:prstGeom prst="rect">
            <a:avLst/>
          </a:prstGeom>
          <a:noFill/>
        </p:spPr>
        <p:txBody>
          <a:bodyPr wrap="square">
            <a:spAutoFit/>
          </a:bodyPr>
          <a:lstStyle/>
          <a:p>
            <a:pPr marL="0" indent="0">
              <a:buNone/>
            </a:pPr>
            <a:r>
              <a:rPr lang="en-IN" sz="2200" dirty="0">
                <a:solidFill>
                  <a:srgbClr val="FF0000"/>
                </a:solidFill>
              </a:rPr>
              <a:t>Unhappy?</a:t>
            </a:r>
          </a:p>
        </p:txBody>
      </p:sp>
      <p:sp>
        <p:nvSpPr>
          <p:cNvPr id="9" name="TextBox 8">
            <a:extLst>
              <a:ext uri="{FF2B5EF4-FFF2-40B4-BE49-F238E27FC236}">
                <a16:creationId xmlns:a16="http://schemas.microsoft.com/office/drawing/2014/main" id="{38F8A694-8ED5-425E-BDC2-0E1AB93A4DD8}"/>
              </a:ext>
            </a:extLst>
          </p:cNvPr>
          <p:cNvSpPr txBox="1"/>
          <p:nvPr/>
        </p:nvSpPr>
        <p:spPr>
          <a:xfrm>
            <a:off x="6705600" y="4305814"/>
            <a:ext cx="5334000" cy="430887"/>
          </a:xfrm>
          <a:prstGeom prst="rect">
            <a:avLst/>
          </a:prstGeom>
          <a:noFill/>
        </p:spPr>
        <p:txBody>
          <a:bodyPr wrap="square">
            <a:spAutoFit/>
          </a:bodyPr>
          <a:lstStyle/>
          <a:p>
            <a:pPr marL="0" indent="0">
              <a:buNone/>
            </a:pPr>
            <a:r>
              <a:rPr lang="en-IN" sz="2200" dirty="0"/>
              <a:t>Happy?</a:t>
            </a:r>
          </a:p>
        </p:txBody>
      </p:sp>
      <p:sp>
        <p:nvSpPr>
          <p:cNvPr id="10" name="TextBox 9">
            <a:extLst>
              <a:ext uri="{FF2B5EF4-FFF2-40B4-BE49-F238E27FC236}">
                <a16:creationId xmlns:a16="http://schemas.microsoft.com/office/drawing/2014/main" id="{B5877665-C657-4295-86BE-43DD90A66863}"/>
              </a:ext>
            </a:extLst>
          </p:cNvPr>
          <p:cNvSpPr txBox="1"/>
          <p:nvPr/>
        </p:nvSpPr>
        <p:spPr>
          <a:xfrm>
            <a:off x="6705600" y="3487584"/>
            <a:ext cx="5334000" cy="430887"/>
          </a:xfrm>
          <a:prstGeom prst="rect">
            <a:avLst/>
          </a:prstGeom>
          <a:noFill/>
        </p:spPr>
        <p:txBody>
          <a:bodyPr wrap="square">
            <a:spAutoFit/>
          </a:bodyPr>
          <a:lstStyle/>
          <a:p>
            <a:pPr marL="0" indent="0">
              <a:buNone/>
            </a:pPr>
            <a:r>
              <a:rPr lang="en-IN" sz="2200" dirty="0">
                <a:solidFill>
                  <a:srgbClr val="FF0000"/>
                </a:solidFill>
              </a:rPr>
              <a:t>Unhappy?</a:t>
            </a:r>
          </a:p>
        </p:txBody>
      </p:sp>
      <p:sp>
        <p:nvSpPr>
          <p:cNvPr id="11" name="Rectangle 10">
            <a:extLst>
              <a:ext uri="{FF2B5EF4-FFF2-40B4-BE49-F238E27FC236}">
                <a16:creationId xmlns:a16="http://schemas.microsoft.com/office/drawing/2014/main" id="{8BED81A8-DD61-4053-8D94-D531CCC53A95}"/>
              </a:ext>
            </a:extLst>
          </p:cNvPr>
          <p:cNvSpPr>
            <a:spLocks noChangeArrowheads="1"/>
          </p:cNvSpPr>
          <p:nvPr/>
        </p:nvSpPr>
        <p:spPr bwMode="auto">
          <a:xfrm>
            <a:off x="1143000" y="6495872"/>
            <a:ext cx="8533105" cy="369332"/>
          </a:xfrm>
          <a:prstGeom prst="rect">
            <a:avLst/>
          </a:prstGeom>
          <a:solidFill>
            <a:srgbClr val="C00000"/>
          </a:solidFill>
          <a:ln w="9525">
            <a:noFill/>
            <a:miter lim="800000"/>
            <a:headEnd/>
            <a:tailEnd/>
          </a:ln>
          <a:scene3d>
            <a:camera prst="orthographicFront"/>
            <a:lightRig rig="threePt" dir="t"/>
          </a:scene3d>
          <a:sp3d>
            <a:bevelT w="165100" prst="coolSlant"/>
          </a:sp3d>
        </p:spPr>
        <p:txBody>
          <a:bodyPr wrap="none">
            <a:spAutoFit/>
          </a:bodyPr>
          <a:lstStyle/>
          <a:p>
            <a:pPr marL="0" indent="0">
              <a:buNone/>
            </a:pPr>
            <a:r>
              <a:rPr lang="en-IN" b="1" dirty="0">
                <a:solidFill>
                  <a:schemeClr val="bg1"/>
                </a:solidFill>
              </a:rPr>
              <a:t>Do you like to prolong to be in the state / situation which makes you happy?</a:t>
            </a:r>
          </a:p>
        </p:txBody>
      </p:sp>
      <p:sp>
        <p:nvSpPr>
          <p:cNvPr id="12" name="TextBox 11">
            <a:extLst>
              <a:ext uri="{FF2B5EF4-FFF2-40B4-BE49-F238E27FC236}">
                <a16:creationId xmlns:a16="http://schemas.microsoft.com/office/drawing/2014/main" id="{D1D4AC55-9FE3-4EF7-998B-26A1F887F093}"/>
              </a:ext>
            </a:extLst>
          </p:cNvPr>
          <p:cNvSpPr txBox="1"/>
          <p:nvPr/>
        </p:nvSpPr>
        <p:spPr>
          <a:xfrm>
            <a:off x="6705600" y="5040179"/>
            <a:ext cx="5334000" cy="430887"/>
          </a:xfrm>
          <a:prstGeom prst="rect">
            <a:avLst/>
          </a:prstGeom>
          <a:noFill/>
        </p:spPr>
        <p:txBody>
          <a:bodyPr wrap="square">
            <a:spAutoFit/>
          </a:bodyPr>
          <a:lstStyle/>
          <a:p>
            <a:pPr marL="0" indent="0">
              <a:buNone/>
            </a:pPr>
            <a:r>
              <a:rPr lang="en-IN" sz="2200" dirty="0"/>
              <a:t>Happy?</a:t>
            </a:r>
          </a:p>
        </p:txBody>
      </p:sp>
      <p:sp>
        <p:nvSpPr>
          <p:cNvPr id="13" name="TextBox 12">
            <a:extLst>
              <a:ext uri="{FF2B5EF4-FFF2-40B4-BE49-F238E27FC236}">
                <a16:creationId xmlns:a16="http://schemas.microsoft.com/office/drawing/2014/main" id="{7D5A0770-924D-430C-ABB4-109463C795F6}"/>
              </a:ext>
            </a:extLst>
          </p:cNvPr>
          <p:cNvSpPr txBox="1"/>
          <p:nvPr/>
        </p:nvSpPr>
        <p:spPr>
          <a:xfrm>
            <a:off x="6705600" y="5745975"/>
            <a:ext cx="5334000" cy="430887"/>
          </a:xfrm>
          <a:prstGeom prst="rect">
            <a:avLst/>
          </a:prstGeom>
          <a:noFill/>
        </p:spPr>
        <p:txBody>
          <a:bodyPr wrap="square">
            <a:spAutoFit/>
          </a:bodyPr>
          <a:lstStyle/>
          <a:p>
            <a:pPr marL="0" indent="0">
              <a:buNone/>
            </a:pPr>
            <a:r>
              <a:rPr lang="en-IN" sz="2200" dirty="0">
                <a:solidFill>
                  <a:srgbClr val="FF0000"/>
                </a:solidFill>
              </a:rPr>
              <a:t>Unhappy?</a:t>
            </a:r>
          </a:p>
        </p:txBody>
      </p:sp>
    </p:spTree>
    <p:extLst>
      <p:ext uri="{BB962C8B-B14F-4D97-AF65-F5344CB8AC3E}">
        <p14:creationId xmlns:p14="http://schemas.microsoft.com/office/powerpoint/2010/main" val="364766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4A63F2A-3B5A-4FE7-B542-284B212A9AC9}"/>
              </a:ext>
            </a:extLst>
          </p:cNvPr>
          <p:cNvSpPr>
            <a:spLocks noGrp="1" noChangeArrowheads="1"/>
          </p:cNvSpPr>
          <p:nvPr>
            <p:ph type="title"/>
          </p:nvPr>
        </p:nvSpPr>
        <p:spPr bwMode="auto">
          <a:xfrm>
            <a:off x="0" y="76200"/>
            <a:ext cx="12192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IN" dirty="0"/>
              <a:t>Check – If all your efforts are to be Happy (or is it sometimes to be Unhappy also?)</a:t>
            </a:r>
            <a:endParaRPr lang="en-IN" altLang="en-US" dirty="0"/>
          </a:p>
        </p:txBody>
      </p:sp>
      <p:sp>
        <p:nvSpPr>
          <p:cNvPr id="19459" name="Text Placeholder 2">
            <a:extLst>
              <a:ext uri="{FF2B5EF4-FFF2-40B4-BE49-F238E27FC236}">
                <a16:creationId xmlns:a16="http://schemas.microsoft.com/office/drawing/2014/main" id="{31463050-CA0F-477E-8E31-0E7B79E05445}"/>
              </a:ext>
            </a:extLst>
          </p:cNvPr>
          <p:cNvSpPr>
            <a:spLocks noGrp="1" noChangeArrowheads="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a:p>
            <a:pPr marL="0" indent="0">
              <a:buFont typeface="Symbol" pitchFamily="18" charset="2"/>
              <a:buNone/>
            </a:pPr>
            <a:endParaRPr lang="en-IN" altLang="en-US" dirty="0"/>
          </a:p>
        </p:txBody>
      </p:sp>
      <p:sp>
        <p:nvSpPr>
          <p:cNvPr id="19460" name="TextBox 4">
            <a:extLst>
              <a:ext uri="{FF2B5EF4-FFF2-40B4-BE49-F238E27FC236}">
                <a16:creationId xmlns:a16="http://schemas.microsoft.com/office/drawing/2014/main" id="{4FB3E7B4-58EE-4D4F-9E4F-E823454A77C3}"/>
              </a:ext>
            </a:extLst>
          </p:cNvPr>
          <p:cNvSpPr txBox="1">
            <a:spLocks noChangeArrowheads="1"/>
          </p:cNvSpPr>
          <p:nvPr/>
        </p:nvSpPr>
        <p:spPr bwMode="auto">
          <a:xfrm>
            <a:off x="3005138" y="1114425"/>
            <a:ext cx="1795462"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2200" b="1"/>
              <a:t>to Become?</a:t>
            </a:r>
          </a:p>
          <a:p>
            <a:pPr algn="ctr"/>
            <a:r>
              <a:rPr lang="en-IN" altLang="en-US" b="1"/>
              <a:t>(2)</a:t>
            </a:r>
          </a:p>
          <a:p>
            <a:pPr algn="ctr"/>
            <a:endParaRPr lang="en-IN" altLang="en-US" b="1"/>
          </a:p>
          <a:p>
            <a:pPr algn="ctr"/>
            <a:r>
              <a:rPr lang="en-IN" altLang="en-US"/>
              <a:t>an engineer</a:t>
            </a:r>
          </a:p>
          <a:p>
            <a:pPr algn="ctr"/>
            <a:r>
              <a:rPr lang="en-IN" altLang="en-US"/>
              <a:t>a doctor</a:t>
            </a:r>
          </a:p>
          <a:p>
            <a:pPr algn="ctr"/>
            <a:r>
              <a:rPr lang="en-IN" altLang="en-US"/>
              <a:t>a farmer</a:t>
            </a:r>
          </a:p>
          <a:p>
            <a:pPr algn="ctr"/>
            <a:r>
              <a:rPr lang="en-IN" altLang="en-US"/>
              <a:t>an artist</a:t>
            </a:r>
          </a:p>
          <a:p>
            <a:pPr algn="ctr"/>
            <a:r>
              <a:rPr lang="en-IN" altLang="en-US"/>
              <a:t>a teacher…</a:t>
            </a:r>
          </a:p>
        </p:txBody>
      </p:sp>
      <p:sp>
        <p:nvSpPr>
          <p:cNvPr id="19461" name="TextBox 5">
            <a:extLst>
              <a:ext uri="{FF2B5EF4-FFF2-40B4-BE49-F238E27FC236}">
                <a16:creationId xmlns:a16="http://schemas.microsoft.com/office/drawing/2014/main" id="{D34D20F9-B3CE-42E7-82F7-5A7F7CF88A32}"/>
              </a:ext>
            </a:extLst>
          </p:cNvPr>
          <p:cNvSpPr txBox="1">
            <a:spLocks noChangeArrowheads="1"/>
          </p:cNvSpPr>
          <p:nvPr/>
        </p:nvSpPr>
        <p:spPr bwMode="auto">
          <a:xfrm>
            <a:off x="5443538" y="1144588"/>
            <a:ext cx="27860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2200" b="1"/>
              <a:t>to Get/Do? </a:t>
            </a:r>
          </a:p>
          <a:p>
            <a:pPr algn="ctr"/>
            <a:r>
              <a:rPr lang="en-IN" altLang="en-US" b="1"/>
              <a:t>(3)</a:t>
            </a:r>
          </a:p>
          <a:p>
            <a:pPr algn="ctr"/>
            <a:endParaRPr lang="en-IN" altLang="en-US" b="1"/>
          </a:p>
          <a:p>
            <a:pPr algn="ctr"/>
            <a:r>
              <a:rPr lang="en-US" altLang="en-US"/>
              <a:t>Get Money</a:t>
            </a:r>
          </a:p>
          <a:p>
            <a:pPr algn="ctr"/>
            <a:r>
              <a:rPr lang="en-US" altLang="en-US"/>
              <a:t>Earn Name, Fame </a:t>
            </a:r>
          </a:p>
          <a:p>
            <a:pPr algn="ctr"/>
            <a:r>
              <a:rPr lang="en-US" altLang="en-US"/>
              <a:t>Do Research, Innovation</a:t>
            </a:r>
          </a:p>
          <a:p>
            <a:pPr algn="ctr"/>
            <a:r>
              <a:rPr lang="en-US" altLang="en-US"/>
              <a:t>Take care of parents</a:t>
            </a:r>
          </a:p>
          <a:p>
            <a:pPr algn="ctr"/>
            <a:r>
              <a:rPr lang="en-US" altLang="en-US"/>
              <a:t>Make family/nation proud</a:t>
            </a:r>
          </a:p>
          <a:p>
            <a:pPr algn="ctr"/>
            <a:r>
              <a:rPr lang="en-US" altLang="en-US"/>
              <a:t>Get Power in society</a:t>
            </a:r>
          </a:p>
          <a:p>
            <a:pPr algn="ctr"/>
            <a:r>
              <a:rPr lang="en-US" altLang="en-US"/>
              <a:t>Earn Respect…</a:t>
            </a:r>
          </a:p>
        </p:txBody>
      </p:sp>
      <p:sp>
        <p:nvSpPr>
          <p:cNvPr id="19462" name="TextBox 7">
            <a:extLst>
              <a:ext uri="{FF2B5EF4-FFF2-40B4-BE49-F238E27FC236}">
                <a16:creationId xmlns:a16="http://schemas.microsoft.com/office/drawing/2014/main" id="{34C90E07-225D-4D37-A58F-C6EDD8440D59}"/>
              </a:ext>
            </a:extLst>
          </p:cNvPr>
          <p:cNvSpPr txBox="1">
            <a:spLocks noChangeArrowheads="1"/>
          </p:cNvSpPr>
          <p:nvPr/>
        </p:nvSpPr>
        <p:spPr bwMode="auto">
          <a:xfrm>
            <a:off x="9525000" y="1108075"/>
            <a:ext cx="25146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2200" b="1" dirty="0"/>
              <a:t>to Be</a:t>
            </a:r>
            <a:r>
              <a:rPr lang="en-IN" altLang="en-US" sz="2200" dirty="0"/>
              <a:t>?</a:t>
            </a:r>
          </a:p>
          <a:p>
            <a:pPr algn="ctr"/>
            <a:r>
              <a:rPr lang="en-IN" altLang="en-US" b="1" dirty="0"/>
              <a:t>(4)</a:t>
            </a:r>
          </a:p>
          <a:p>
            <a:pPr algn="ctr"/>
            <a:br>
              <a:rPr lang="en-IN" altLang="en-US" b="1" dirty="0"/>
            </a:br>
            <a:r>
              <a:rPr lang="en-IN" altLang="en-US" b="1" dirty="0"/>
              <a:t>To be happy and prosperous</a:t>
            </a:r>
          </a:p>
          <a:p>
            <a:pPr algn="ctr"/>
            <a:endParaRPr lang="en-IN" altLang="en-US" dirty="0"/>
          </a:p>
          <a:p>
            <a:pPr algn="ctr"/>
            <a:r>
              <a:rPr lang="en-IN" altLang="en-US" b="1" dirty="0"/>
              <a:t>In continuity!</a:t>
            </a:r>
          </a:p>
        </p:txBody>
      </p:sp>
      <p:sp>
        <p:nvSpPr>
          <p:cNvPr id="19" name="Rounded Rectangle 1">
            <a:extLst>
              <a:ext uri="{FF2B5EF4-FFF2-40B4-BE49-F238E27FC236}">
                <a16:creationId xmlns:a16="http://schemas.microsoft.com/office/drawing/2014/main" id="{3403EC4D-5F69-440A-B741-A9E6FEF1BBCE}"/>
              </a:ext>
            </a:extLst>
          </p:cNvPr>
          <p:cNvSpPr/>
          <p:nvPr/>
        </p:nvSpPr>
        <p:spPr>
          <a:xfrm>
            <a:off x="33338" y="1114425"/>
            <a:ext cx="8270875" cy="3463925"/>
          </a:xfrm>
          <a:prstGeom prst="roundRect">
            <a:avLst/>
          </a:prstGeom>
          <a:noFill/>
          <a:ln>
            <a:solidFill>
              <a:srgbClr val="1E00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ounded Rectangle 1">
            <a:extLst>
              <a:ext uri="{FF2B5EF4-FFF2-40B4-BE49-F238E27FC236}">
                <a16:creationId xmlns:a16="http://schemas.microsoft.com/office/drawing/2014/main" id="{F78669F2-472F-4B71-A7EC-2763BA5A7394}"/>
              </a:ext>
            </a:extLst>
          </p:cNvPr>
          <p:cNvSpPr/>
          <p:nvPr/>
        </p:nvSpPr>
        <p:spPr>
          <a:xfrm>
            <a:off x="9372600" y="1116013"/>
            <a:ext cx="2786063" cy="3462337"/>
          </a:xfrm>
          <a:prstGeom prst="roundRect">
            <a:avLst/>
          </a:prstGeom>
          <a:noFill/>
          <a:ln>
            <a:solidFill>
              <a:srgbClr val="1E00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9471" name="Picture 4">
            <a:extLst>
              <a:ext uri="{FF2B5EF4-FFF2-40B4-BE49-F238E27FC236}">
                <a16:creationId xmlns:a16="http://schemas.microsoft.com/office/drawing/2014/main" id="{57694ED0-E6C7-45D3-AEC9-6936A9D7D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03" t="23537" r="20900" b="12950"/>
          <a:stretch>
            <a:fillRect/>
          </a:stretch>
        </p:blipFill>
        <p:spPr bwMode="auto">
          <a:xfrm>
            <a:off x="11141075" y="5494338"/>
            <a:ext cx="10509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extBox 28">
            <a:extLst>
              <a:ext uri="{FF2B5EF4-FFF2-40B4-BE49-F238E27FC236}">
                <a16:creationId xmlns:a16="http://schemas.microsoft.com/office/drawing/2014/main" id="{54E7CD76-3718-4012-A21B-73D4DFD59FBA}"/>
              </a:ext>
            </a:extLst>
          </p:cNvPr>
          <p:cNvSpPr txBox="1">
            <a:spLocks noChangeArrowheads="1"/>
          </p:cNvSpPr>
          <p:nvPr/>
        </p:nvSpPr>
        <p:spPr bwMode="auto">
          <a:xfrm>
            <a:off x="68263" y="1123950"/>
            <a:ext cx="2289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t" hangingPunct="1"/>
            <a:r>
              <a:rPr lang="en-IN" altLang="en-US" sz="2200" b="1" dirty="0"/>
              <a:t>Present Effort</a:t>
            </a:r>
          </a:p>
          <a:p>
            <a:pPr algn="ctr" eaLnBrk="1" fontAlgn="t" hangingPunct="1"/>
            <a:r>
              <a:rPr lang="en-IN" altLang="en-US" b="1" dirty="0"/>
              <a:t>(1)</a:t>
            </a:r>
          </a:p>
          <a:p>
            <a:pPr algn="ctr" eaLnBrk="1" fontAlgn="t" hangingPunct="1"/>
            <a:endParaRPr lang="en-IN" altLang="en-US" b="1" dirty="0"/>
          </a:p>
          <a:p>
            <a:pPr algn="ctr" eaLnBrk="1" fontAlgn="t" hangingPunct="1"/>
            <a:r>
              <a:rPr lang="en-IN" altLang="en-US" dirty="0"/>
              <a:t>Studying</a:t>
            </a:r>
          </a:p>
          <a:p>
            <a:pPr algn="ctr" eaLnBrk="1" fontAlgn="t" hangingPunct="1"/>
            <a:r>
              <a:rPr lang="en-IN" altLang="en-US" dirty="0"/>
              <a:t>Doing Internship</a:t>
            </a:r>
          </a:p>
          <a:p>
            <a:pPr algn="ctr" eaLnBrk="1" fontAlgn="t" hangingPunct="1"/>
            <a:r>
              <a:rPr lang="en-IN" altLang="en-US" dirty="0"/>
              <a:t>Attending Coaching</a:t>
            </a:r>
          </a:p>
          <a:p>
            <a:pPr algn="ctr" eaLnBrk="1" fontAlgn="t" hangingPunct="1"/>
            <a:r>
              <a:rPr lang="en-IN" altLang="en-US" dirty="0"/>
              <a:t>Doing </a:t>
            </a:r>
            <a:r>
              <a:rPr lang="en-IN" altLang="en-US" dirty="0" err="1"/>
              <a:t>Articleship</a:t>
            </a:r>
            <a:endParaRPr lang="en-IN" altLang="en-US" dirty="0"/>
          </a:p>
          <a:p>
            <a:pPr algn="ctr" eaLnBrk="1" fontAlgn="t" hangingPunct="1"/>
            <a:r>
              <a:rPr lang="en-IN" altLang="en-US" dirty="0"/>
              <a:t>Doing MBA</a:t>
            </a:r>
          </a:p>
          <a:p>
            <a:pPr algn="ctr" eaLnBrk="1" fontAlgn="t" hangingPunct="1"/>
            <a:r>
              <a:rPr lang="en-IN" altLang="en-US" dirty="0"/>
              <a:t>Researching</a:t>
            </a:r>
          </a:p>
          <a:p>
            <a:pPr algn="ctr" eaLnBrk="1" fontAlgn="t" hangingPunct="1"/>
            <a:r>
              <a:rPr lang="en-IN" altLang="en-US" dirty="0"/>
              <a:t>Painting…</a:t>
            </a:r>
          </a:p>
        </p:txBody>
      </p:sp>
      <p:grpSp>
        <p:nvGrpSpPr>
          <p:cNvPr id="19473" name="Group 1">
            <a:extLst>
              <a:ext uri="{FF2B5EF4-FFF2-40B4-BE49-F238E27FC236}">
                <a16:creationId xmlns:a16="http://schemas.microsoft.com/office/drawing/2014/main" id="{62B1CD00-03FF-4411-8573-B5F3D0B7E689}"/>
              </a:ext>
            </a:extLst>
          </p:cNvPr>
          <p:cNvGrpSpPr>
            <a:grpSpLocks/>
          </p:cNvGrpSpPr>
          <p:nvPr/>
        </p:nvGrpSpPr>
        <p:grpSpPr bwMode="auto">
          <a:xfrm>
            <a:off x="2009775" y="1179513"/>
            <a:ext cx="822325" cy="877887"/>
            <a:chOff x="2009776" y="956686"/>
            <a:chExt cx="822325" cy="877887"/>
          </a:xfrm>
        </p:grpSpPr>
        <p:sp>
          <p:nvSpPr>
            <p:cNvPr id="19487" name="TextBox 30">
              <a:extLst>
                <a:ext uri="{FF2B5EF4-FFF2-40B4-BE49-F238E27FC236}">
                  <a16:creationId xmlns:a16="http://schemas.microsoft.com/office/drawing/2014/main" id="{8FA09887-7FE4-4E39-9FD5-CCB010F230F3}"/>
                </a:ext>
              </a:extLst>
            </p:cNvPr>
            <p:cNvSpPr txBox="1">
              <a:spLocks noChangeArrowheads="1"/>
            </p:cNvSpPr>
            <p:nvPr/>
          </p:nvSpPr>
          <p:spPr bwMode="auto">
            <a:xfrm>
              <a:off x="2009776" y="1464686"/>
              <a:ext cx="822325" cy="369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a:solidFill>
                    <a:schemeClr val="bg1"/>
                  </a:solidFill>
                </a:rPr>
                <a:t>Why?</a:t>
              </a:r>
            </a:p>
          </p:txBody>
        </p:sp>
        <p:sp>
          <p:nvSpPr>
            <p:cNvPr id="26" name="Right Arrow 10">
              <a:extLst>
                <a:ext uri="{FF2B5EF4-FFF2-40B4-BE49-F238E27FC236}">
                  <a16:creationId xmlns:a16="http://schemas.microsoft.com/office/drawing/2014/main" id="{97E3B75A-8844-4BBA-A67B-23FA281B050A}"/>
                </a:ext>
              </a:extLst>
            </p:cNvPr>
            <p:cNvSpPr/>
            <p:nvPr/>
          </p:nvSpPr>
          <p:spPr>
            <a:xfrm>
              <a:off x="2282826" y="956686"/>
              <a:ext cx="274638" cy="32226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grpSp>
        <p:nvGrpSpPr>
          <p:cNvPr id="19474" name="Group 28">
            <a:extLst>
              <a:ext uri="{FF2B5EF4-FFF2-40B4-BE49-F238E27FC236}">
                <a16:creationId xmlns:a16="http://schemas.microsoft.com/office/drawing/2014/main" id="{729A8EA3-DCE0-4FD6-95BC-13D861FE5A2C}"/>
              </a:ext>
            </a:extLst>
          </p:cNvPr>
          <p:cNvGrpSpPr>
            <a:grpSpLocks/>
          </p:cNvGrpSpPr>
          <p:nvPr/>
        </p:nvGrpSpPr>
        <p:grpSpPr bwMode="auto">
          <a:xfrm>
            <a:off x="4986338" y="1179513"/>
            <a:ext cx="822325" cy="877887"/>
            <a:chOff x="2009776" y="956686"/>
            <a:chExt cx="822325" cy="877887"/>
          </a:xfrm>
        </p:grpSpPr>
        <p:sp>
          <p:nvSpPr>
            <p:cNvPr id="19485" name="TextBox 29">
              <a:extLst>
                <a:ext uri="{FF2B5EF4-FFF2-40B4-BE49-F238E27FC236}">
                  <a16:creationId xmlns:a16="http://schemas.microsoft.com/office/drawing/2014/main" id="{598503B4-5144-418B-AA78-AD218089BEB3}"/>
                </a:ext>
              </a:extLst>
            </p:cNvPr>
            <p:cNvSpPr txBox="1">
              <a:spLocks noChangeArrowheads="1"/>
            </p:cNvSpPr>
            <p:nvPr/>
          </p:nvSpPr>
          <p:spPr bwMode="auto">
            <a:xfrm>
              <a:off x="2009776" y="1464686"/>
              <a:ext cx="822325" cy="369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a:solidFill>
                    <a:schemeClr val="bg1"/>
                  </a:solidFill>
                </a:rPr>
                <a:t>Why?</a:t>
              </a:r>
            </a:p>
          </p:txBody>
        </p:sp>
        <p:sp>
          <p:nvSpPr>
            <p:cNvPr id="32" name="Right Arrow 10">
              <a:extLst>
                <a:ext uri="{FF2B5EF4-FFF2-40B4-BE49-F238E27FC236}">
                  <a16:creationId xmlns:a16="http://schemas.microsoft.com/office/drawing/2014/main" id="{132AFFE5-773C-4D58-90BF-4DDE337E63B9}"/>
                </a:ext>
              </a:extLst>
            </p:cNvPr>
            <p:cNvSpPr/>
            <p:nvPr/>
          </p:nvSpPr>
          <p:spPr>
            <a:xfrm>
              <a:off x="2282826" y="956686"/>
              <a:ext cx="274637" cy="32226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grpSp>
        <p:nvGrpSpPr>
          <p:cNvPr id="19475" name="Group 33">
            <a:extLst>
              <a:ext uri="{FF2B5EF4-FFF2-40B4-BE49-F238E27FC236}">
                <a16:creationId xmlns:a16="http://schemas.microsoft.com/office/drawing/2014/main" id="{EFFDD3B9-2EF7-4D42-97E6-620CE6486205}"/>
              </a:ext>
            </a:extLst>
          </p:cNvPr>
          <p:cNvGrpSpPr>
            <a:grpSpLocks/>
          </p:cNvGrpSpPr>
          <p:nvPr/>
        </p:nvGrpSpPr>
        <p:grpSpPr bwMode="auto">
          <a:xfrm>
            <a:off x="8396288" y="1179513"/>
            <a:ext cx="822325" cy="877887"/>
            <a:chOff x="2009776" y="956686"/>
            <a:chExt cx="822325" cy="877887"/>
          </a:xfrm>
        </p:grpSpPr>
        <p:sp>
          <p:nvSpPr>
            <p:cNvPr id="19483" name="TextBox 34">
              <a:extLst>
                <a:ext uri="{FF2B5EF4-FFF2-40B4-BE49-F238E27FC236}">
                  <a16:creationId xmlns:a16="http://schemas.microsoft.com/office/drawing/2014/main" id="{4906B177-544C-4577-B825-4E57A9C01698}"/>
                </a:ext>
              </a:extLst>
            </p:cNvPr>
            <p:cNvSpPr txBox="1">
              <a:spLocks noChangeArrowheads="1"/>
            </p:cNvSpPr>
            <p:nvPr/>
          </p:nvSpPr>
          <p:spPr bwMode="auto">
            <a:xfrm>
              <a:off x="2009776" y="1464686"/>
              <a:ext cx="822325" cy="369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dirty="0">
                  <a:solidFill>
                    <a:schemeClr val="bg1"/>
                  </a:solidFill>
                </a:rPr>
                <a:t>Why?</a:t>
              </a:r>
            </a:p>
          </p:txBody>
        </p:sp>
        <p:sp>
          <p:nvSpPr>
            <p:cNvPr id="36" name="Right Arrow 10">
              <a:extLst>
                <a:ext uri="{FF2B5EF4-FFF2-40B4-BE49-F238E27FC236}">
                  <a16:creationId xmlns:a16="http://schemas.microsoft.com/office/drawing/2014/main" id="{A5F1B9FD-94EB-44BD-B82D-F467682D1260}"/>
                </a:ext>
              </a:extLst>
            </p:cNvPr>
            <p:cNvSpPr/>
            <p:nvPr/>
          </p:nvSpPr>
          <p:spPr>
            <a:xfrm>
              <a:off x="2282826" y="956686"/>
              <a:ext cx="274637" cy="32226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25" grpId="0" animBg="1"/>
    </p:bldLst>
  </p:timing>
</p:sld>
</file>

<file path=ppt/theme/theme1.xml><?xml version="1.0" encoding="utf-8"?>
<a:theme xmlns:a="http://schemas.openxmlformats.org/drawingml/2006/main" name="UHV Theme 2022">
  <a:themeElements>
    <a:clrScheme name="Corporate Template V1">
      <a:dk1>
        <a:sysClr val="windowText" lastClr="000000"/>
      </a:dk1>
      <a:lt1>
        <a:sysClr val="window" lastClr="FFFFFF"/>
      </a:lt1>
      <a:dk2>
        <a:srgbClr val="000000"/>
      </a:dk2>
      <a:lt2>
        <a:srgbClr val="FFFFFF"/>
      </a:lt2>
      <a:accent1>
        <a:srgbClr val="8FCAE7"/>
      </a:accent1>
      <a:accent2>
        <a:srgbClr val="A092B4"/>
      </a:accent2>
      <a:accent3>
        <a:srgbClr val="C6C070"/>
      </a:accent3>
      <a:accent4>
        <a:srgbClr val="B7B1A9"/>
      </a:accent4>
      <a:accent5>
        <a:srgbClr val="FCD450"/>
      </a:accent5>
      <a:accent6>
        <a:srgbClr val="B2541A"/>
      </a:accent6>
      <a:hlink>
        <a:srgbClr val="E7925E"/>
      </a:hlink>
      <a:folHlink>
        <a:srgbClr val="2F75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FFFFFF"/>
        </a:dk2>
        <a:lt2>
          <a:srgbClr val="000000"/>
        </a:lt2>
        <a:accent1>
          <a:srgbClr val="8FCAE7"/>
        </a:accent1>
        <a:accent2>
          <a:srgbClr val="C6C070"/>
        </a:accent2>
        <a:accent3>
          <a:srgbClr val="FFFFFF"/>
        </a:accent3>
        <a:accent4>
          <a:srgbClr val="000000"/>
        </a:accent4>
        <a:accent5>
          <a:srgbClr val="C6E1F1"/>
        </a:accent5>
        <a:accent6>
          <a:srgbClr val="B3AE65"/>
        </a:accent6>
        <a:hlink>
          <a:srgbClr val="A092B4"/>
        </a:hlink>
        <a:folHlink>
          <a:srgbClr val="B7B1A9"/>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FFFFFF"/>
        </a:dk2>
        <a:lt2>
          <a:srgbClr val="000000"/>
        </a:lt2>
        <a:accent1>
          <a:srgbClr val="336BBD"/>
        </a:accent1>
        <a:accent2>
          <a:srgbClr val="82786F"/>
        </a:accent2>
        <a:accent3>
          <a:srgbClr val="FFFFFF"/>
        </a:accent3>
        <a:accent4>
          <a:srgbClr val="000000"/>
        </a:accent4>
        <a:accent5>
          <a:srgbClr val="ADBADB"/>
        </a:accent5>
        <a:accent6>
          <a:srgbClr val="756C64"/>
        </a:accent6>
        <a:hlink>
          <a:srgbClr val="A3A86B"/>
        </a:hlink>
        <a:folHlink>
          <a:srgbClr val="B7B1A9"/>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FFFFFF"/>
        </a:dk2>
        <a:lt2>
          <a:srgbClr val="000000"/>
        </a:lt2>
        <a:accent1>
          <a:srgbClr val="8FCAE7"/>
        </a:accent1>
        <a:accent2>
          <a:srgbClr val="A092B4"/>
        </a:accent2>
        <a:accent3>
          <a:srgbClr val="FFFFFF"/>
        </a:accent3>
        <a:accent4>
          <a:srgbClr val="000000"/>
        </a:accent4>
        <a:accent5>
          <a:srgbClr val="C6E1F1"/>
        </a:accent5>
        <a:accent6>
          <a:srgbClr val="9184A3"/>
        </a:accent6>
        <a:hlink>
          <a:srgbClr val="C6C070"/>
        </a:hlink>
        <a:folHlink>
          <a:srgbClr val="B7B1A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FFFFFF"/>
        </a:dk2>
        <a:lt2>
          <a:srgbClr val="000000"/>
        </a:lt2>
        <a:accent1>
          <a:srgbClr val="5688D2"/>
        </a:accent1>
        <a:accent2>
          <a:srgbClr val="82786F"/>
        </a:accent2>
        <a:accent3>
          <a:srgbClr val="FFFFFF"/>
        </a:accent3>
        <a:accent4>
          <a:srgbClr val="000000"/>
        </a:accent4>
        <a:accent5>
          <a:srgbClr val="B4C3E5"/>
        </a:accent5>
        <a:accent6>
          <a:srgbClr val="756C64"/>
        </a:accent6>
        <a:hlink>
          <a:srgbClr val="A3A86B"/>
        </a:hlink>
        <a:folHlink>
          <a:srgbClr val="B7B1A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HV Theme 2022" id="{5F44E8CA-FB57-4662-A76B-14A89045FFC5}" vid="{37843496-EC4B-4BDC-BFBD-8302CB373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SLW PPT Template</Template>
  <TotalTime>0</TotalTime>
  <Words>7638</Words>
  <Application>Microsoft Office PowerPoint</Application>
  <PresentationFormat>Widescreen</PresentationFormat>
  <Paragraphs>1124</Paragraphs>
  <Slides>64</Slides>
  <Notes>13</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Aptos</vt:lpstr>
      <vt:lpstr>Arial</vt:lpstr>
      <vt:lpstr>Calibri</vt:lpstr>
      <vt:lpstr>Kruti Dev 010</vt:lpstr>
      <vt:lpstr>Kruti Dev 042</vt:lpstr>
      <vt:lpstr>Nirmala UI</vt:lpstr>
      <vt:lpstr>Roboto</vt:lpstr>
      <vt:lpstr>Symbol</vt:lpstr>
      <vt:lpstr>Times New Roman</vt:lpstr>
      <vt:lpstr>Wingdings</vt:lpstr>
      <vt:lpstr>UHV Theme 2022</vt:lpstr>
      <vt:lpstr>Happiness</vt:lpstr>
      <vt:lpstr>PowerPoint Presentation</vt:lpstr>
      <vt:lpstr>PowerPoint Presentation</vt:lpstr>
      <vt:lpstr>Remembering Dr. PS Ramakrishnan (Mausa ji)</vt:lpstr>
      <vt:lpstr>Process – We will Explore on our Own Right</vt:lpstr>
      <vt:lpstr>What do we Want? What is our Aspiration?</vt:lpstr>
      <vt:lpstr>Happiness</vt:lpstr>
      <vt:lpstr>What Makes You Happy?</vt:lpstr>
      <vt:lpstr>Check – If all your efforts are to be Happy (or is it sometimes to be Unhappy also?)</vt:lpstr>
      <vt:lpstr>Happiness</vt:lpstr>
      <vt:lpstr>When we don’t understand Happiness, we may go for Excitement (temporary happiness)</vt:lpstr>
      <vt:lpstr>Excitement to Indulgence</vt:lpstr>
      <vt:lpstr>Excitement-Indulgence to Depression</vt:lpstr>
      <vt:lpstr>Excitement-Indulgence-Depression to Escape</vt:lpstr>
      <vt:lpstr>Excitement-Depression to Happiness      Desired State</vt:lpstr>
      <vt:lpstr>Right Understanding</vt:lpstr>
      <vt:lpstr>Right Understanding is Essential for Human Being</vt:lpstr>
      <vt:lpstr>Priority: Right Understanding, Relationship &amp; Physical Facility</vt:lpstr>
      <vt:lpstr>Priority: Right Understanding, Relationship &amp; Physical Facility  Desired State</vt:lpstr>
      <vt:lpstr>Priority: Physical Facility</vt:lpstr>
      <vt:lpstr>Preparation for Life</vt:lpstr>
      <vt:lpstr>Education: Understanding and Learning</vt:lpstr>
      <vt:lpstr>Sum Up</vt:lpstr>
      <vt:lpstr>Sum Up</vt:lpstr>
      <vt:lpstr>Foundation for Life-ready Graduates</vt:lpstr>
      <vt:lpstr>For More Information</vt:lpstr>
      <vt:lpstr>UHV-II: A Foundation Course in Human Values and Professional Ethics</vt:lpstr>
      <vt:lpstr>In UHV-II, We explore…</vt:lpstr>
      <vt:lpstr>PowerPoint Presentation</vt:lpstr>
      <vt:lpstr>Explore</vt:lpstr>
      <vt:lpstr>Course in Holistic Human Health</vt:lpstr>
      <vt:lpstr>Explore</vt:lpstr>
      <vt:lpstr>Foundation Courses</vt:lpstr>
      <vt:lpstr>More for the Faculty</vt:lpstr>
      <vt:lpstr>Basic Human Aspiration</vt:lpstr>
      <vt:lpstr>Current State – Have we understood our Aspirations?</vt:lpstr>
      <vt:lpstr>Crucial Role of Education</vt:lpstr>
      <vt:lpstr>Need for Human Values is Felt Globally</vt:lpstr>
      <vt:lpstr>The Need and Vision is well articulated in National Education Policy 2020</vt:lpstr>
      <vt:lpstr>PowerPoint Presentation</vt:lpstr>
      <vt:lpstr>Outcome of Holistic, Value-based Education</vt:lpstr>
      <vt:lpstr>Early Efforts for Human Values in Technical Education</vt:lpstr>
      <vt:lpstr>AICTE’s Efforts for Human Values (2017-2022)</vt:lpstr>
      <vt:lpstr>AICTE’s Efforts for Human Values (continued, 2023 Onwards)</vt:lpstr>
      <vt:lpstr>Key Assets (as of May 2025)</vt:lpstr>
      <vt:lpstr>Content Updated/Developed – Books, Workbooks, Teachers’ Manuals…</vt:lpstr>
      <vt:lpstr>Foundation Courses</vt:lpstr>
      <vt:lpstr>Addressing the Need for Human Values in Education</vt:lpstr>
      <vt:lpstr>UGC Adopts UHV to Prepare Faculty for Human Values and Professional Ethics</vt:lpstr>
      <vt:lpstr>UHV Introduced in MP Schools – 30 Session Program for Cl 9-12</vt:lpstr>
      <vt:lpstr>UHV Workshops for Jail Inmates – Experience from Kanpur Jail</vt:lpstr>
      <vt:lpstr>IRMA Evaluated AICTE’s Efforts on Universal Human Values</vt:lpstr>
      <vt:lpstr>Observations on IRMA Impact Study by AICTE Steering Committee (held 2-3 Dec 2024)</vt:lpstr>
      <vt:lpstr>Core Outcomes of UHV Approach [Holistic, Value-based Education]</vt:lpstr>
      <vt:lpstr>Potential</vt:lpstr>
      <vt:lpstr>UHV-II: A Foundation Course in Human Values and Professional Ethics</vt:lpstr>
      <vt:lpstr>In UHV-II, We explore…</vt:lpstr>
      <vt:lpstr>PowerPoint Presentation</vt:lpstr>
      <vt:lpstr>Explore</vt:lpstr>
      <vt:lpstr>Recommendations for Universities and Teaching Institutions</vt:lpstr>
      <vt:lpstr>Recommendations for Administration</vt:lpstr>
      <vt:lpstr>Recommendations for Faculty</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UHV Slides 2022</cp:keywords>
  <cp:lastModifiedBy/>
  <cp:revision>48</cp:revision>
  <dcterms:created xsi:type="dcterms:W3CDTF">2009-12-17T14:12:44Z</dcterms:created>
  <dcterms:modified xsi:type="dcterms:W3CDTF">2025-07-01T04:28:51Z</dcterms:modified>
</cp:coreProperties>
</file>